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media/image1.jpe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2.jpeg" ContentType="image/jpeg"/>
  <Override PartName="/ppt/notesSlides/notesSlide4.xml" ContentType="application/vnd.openxmlformats-officedocument.presentationml.notesSlide+xml"/>
  <Override PartName="/ppt/media/image3.jpeg" ContentType="image/jpeg"/>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image4.jpeg" ContentType="image/jpe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image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s>

</file>

<file path=ppt/media/image1.jpeg>
</file>

<file path=ppt/media/image1.png>
</file>

<file path=ppt/media/image10.png>
</file>

<file path=ppt/media/image11.png>
</file>

<file path=ppt/media/image12.png>
</file>

<file path=ppt/media/image13.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a:pPr/>
          </a:p>
        </p:txBody>
      </p:sp>
      <p:sp>
        <p:nvSpPr>
          <p:cNvPr id="126" name="Shape 12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Shape 139"/>
          <p:cNvSpPr/>
          <p:nvPr>
            <p:ph type="sldImg"/>
          </p:nvPr>
        </p:nvSpPr>
        <p:spPr>
          <a:prstGeom prst="rect">
            <a:avLst/>
          </a:prstGeom>
        </p:spPr>
        <p:txBody>
          <a:bodyPr/>
          <a:lstStyle/>
          <a:p>
            <a:pPr/>
          </a:p>
        </p:txBody>
      </p:sp>
      <p:sp>
        <p:nvSpPr>
          <p:cNvPr id="140" name="Shape 140"/>
          <p:cNvSpPr/>
          <p:nvPr>
            <p:ph type="body" sz="quarter" idx="1"/>
          </p:nvPr>
        </p:nvSpPr>
        <p:spPr>
          <a:prstGeom prst="rect">
            <a:avLst/>
          </a:prstGeom>
        </p:spPr>
        <p:txBody>
          <a:bodyPr/>
          <a:lstStyle/>
          <a:p>
            <a:pPr/>
            <a:r>
              <a:t>Working for The OpenNMS Group, Inc. with thanks to all customers who allow me to contribute full time to an Open Source project.</a:t>
            </a:r>
          </a:p>
          <a:p>
            <a:pPr/>
          </a:p>
          <a:p>
            <a:pPr/>
            <a:r>
              <a:t>I want to look at awesome amazing technology from a German perspective, which is no fun at all.</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A composition of two services and some volumes to persist data. We can use the vanilla PostgreSQL image maintained by the PostgreSQL community. When you start with Docker, don't care about orchestration and start small. What do you need to run and build your first Docker application stack is Docker and Docker Compose.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hape 253"/>
          <p:cNvSpPr/>
          <p:nvPr>
            <p:ph type="sldImg"/>
          </p:nvPr>
        </p:nvSpPr>
        <p:spPr>
          <a:prstGeom prst="rect">
            <a:avLst/>
          </a:prstGeom>
        </p:spPr>
        <p:txBody>
          <a:bodyPr/>
          <a:lstStyle/>
          <a:p>
            <a:pPr/>
          </a:p>
        </p:txBody>
      </p:sp>
      <p:sp>
        <p:nvSpPr>
          <p:cNvPr id="254" name="Shape 254"/>
          <p:cNvSpPr/>
          <p:nvPr>
            <p:ph type="body" sz="quarter" idx="1"/>
          </p:nvPr>
        </p:nvSpPr>
        <p:spPr>
          <a:prstGeom prst="rect">
            <a:avLst/>
          </a:prstGeom>
        </p:spPr>
        <p:txBody>
          <a:bodyPr/>
          <a:lstStyle/>
          <a:p>
            <a:pPr/>
            <a:r>
              <a:t>We do not publish PostgreSQL port to the outside world and let just OpenNMS Horizon use it. We publish TCP 8980 on Horizon to access the web application.</a:t>
            </a:r>
          </a:p>
          <a:p>
            <a:pPr/>
            <a:r>
              <a:t>Embedded DNS server which provides built-in service discovery for any container created with a valid name or net-alias or aliased by link</a:t>
            </a:r>
          </a:p>
          <a:p>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Shape 257"/>
          <p:cNvSpPr/>
          <p:nvPr>
            <p:ph type="sldImg"/>
          </p:nvPr>
        </p:nvSpPr>
        <p:spPr>
          <a:prstGeom prst="rect">
            <a:avLst/>
          </a:prstGeom>
        </p:spPr>
        <p:txBody>
          <a:bodyPr/>
          <a:lstStyle/>
          <a:p>
            <a:pPr/>
          </a:p>
        </p:txBody>
      </p:sp>
      <p:sp>
        <p:nvSpPr>
          <p:cNvPr id="258" name="Shape 258"/>
          <p:cNvSpPr/>
          <p:nvPr>
            <p:ph type="body" sz="quarter" idx="1"/>
          </p:nvPr>
        </p:nvSpPr>
        <p:spPr>
          <a:prstGeom prst="rect">
            <a:avLst/>
          </a:prstGeom>
        </p:spPr>
        <p:txBody>
          <a:bodyPr/>
          <a:lstStyle/>
          <a:p>
            <a:pPr/>
            <a:r>
              <a:t>Demo 2</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Shape 262"/>
          <p:cNvSpPr/>
          <p:nvPr>
            <p:ph type="sldImg"/>
          </p:nvPr>
        </p:nvSpPr>
        <p:spPr>
          <a:prstGeom prst="rect">
            <a:avLst/>
          </a:prstGeom>
        </p:spPr>
        <p:txBody>
          <a:bodyPr/>
          <a:lstStyle/>
          <a:p>
            <a:pPr/>
          </a:p>
        </p:txBody>
      </p:sp>
      <p:sp>
        <p:nvSpPr>
          <p:cNvPr id="263" name="Shape 263"/>
          <p:cNvSpPr/>
          <p:nvPr>
            <p:ph type="body" sz="quarter" idx="1"/>
          </p:nvPr>
        </p:nvSpPr>
        <p:spPr>
          <a:prstGeom prst="rect">
            <a:avLst/>
          </a:prstGeom>
        </p:spPr>
        <p:txBody>
          <a:bodyPr/>
          <a:lstStyle/>
          <a:p>
            <a:pPr/>
            <a:r>
              <a:t>Demo 2</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Demo 2</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Shape 273"/>
          <p:cNvSpPr/>
          <p:nvPr>
            <p:ph type="sldImg"/>
          </p:nvPr>
        </p:nvSpPr>
        <p:spPr>
          <a:prstGeom prst="rect">
            <a:avLst/>
          </a:prstGeom>
        </p:spPr>
        <p:txBody>
          <a:bodyPr/>
          <a:lstStyle/>
          <a:p>
            <a:pPr/>
          </a:p>
        </p:txBody>
      </p:sp>
      <p:sp>
        <p:nvSpPr>
          <p:cNvPr id="274" name="Shape 274"/>
          <p:cNvSpPr/>
          <p:nvPr>
            <p:ph type="body" sz="quarter" idx="1"/>
          </p:nvPr>
        </p:nvSpPr>
        <p:spPr>
          <a:prstGeom prst="rect">
            <a:avLst/>
          </a:prstGeom>
        </p:spPr>
        <p:txBody>
          <a:bodyPr/>
          <a:lstStyle/>
          <a:p>
            <a:pPr/>
            <a:r>
              <a:t>Demo 2</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Shape 165"/>
          <p:cNvSpPr/>
          <p:nvPr>
            <p:ph type="sldImg"/>
          </p:nvPr>
        </p:nvSpPr>
        <p:spPr>
          <a:prstGeom prst="rect">
            <a:avLst/>
          </a:prstGeom>
        </p:spPr>
        <p:txBody>
          <a:bodyPr/>
          <a:lstStyle/>
          <a:p>
            <a:pPr/>
          </a:p>
        </p:txBody>
      </p:sp>
      <p:sp>
        <p:nvSpPr>
          <p:cNvPr id="166" name="Shape 166"/>
          <p:cNvSpPr/>
          <p:nvPr>
            <p:ph type="body" sz="quarter" idx="1"/>
          </p:nvPr>
        </p:nvSpPr>
        <p:spPr>
          <a:prstGeom prst="rect">
            <a:avLst/>
          </a:prstGeom>
        </p:spPr>
        <p:txBody>
          <a:bodyPr/>
          <a:lstStyle/>
          <a:p>
            <a:pPr/>
            <a:r>
              <a:t>Abstract CPU, memory, storage, and other compute resources away from machines.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hape 172"/>
          <p:cNvSpPr/>
          <p:nvPr>
            <p:ph type="sldImg"/>
          </p:nvPr>
        </p:nvSpPr>
        <p:spPr>
          <a:prstGeom prst="rect">
            <a:avLst/>
          </a:prstGeom>
        </p:spPr>
        <p:txBody>
          <a:bodyPr/>
          <a:lstStyle/>
          <a:p>
            <a:pPr/>
          </a:p>
        </p:txBody>
      </p:sp>
      <p:sp>
        <p:nvSpPr>
          <p:cNvPr id="173" name="Shape 173"/>
          <p:cNvSpPr/>
          <p:nvPr>
            <p:ph type="body" sz="quarter" idx="1"/>
          </p:nvPr>
        </p:nvSpPr>
        <p:spPr>
          <a:prstGeom prst="rect">
            <a:avLst/>
          </a:prstGeom>
        </p:spPr>
        <p:txBody>
          <a:bodyPr/>
          <a:lstStyle/>
          <a:p>
            <a:pPr/>
            <a:r>
              <a:t>So now you know all these things, everything make sense and you are a happy and you can't wait to enjoy the ride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 but this is what you really get. There is no way to stay clean. The reason is very simple. Running applications in Container Orchestration infrastructure implies the software behaves in certain ways. Legacy apps just the f*ck don't care about immutability and declarative configurations and there is Java ...</a:t>
            </a:r>
          </a:p>
          <a:p>
            <a:pPr/>
            <a:r>
              <a:t>Start with things you know + extend with what you don't know. Ok first things first start small - Docker and Docker compose and synchronise with reality.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r>
              <a:t>Pid 1 normally init has special functions, adoption of orphaned child processes, singling and reaping zombies. You can have corner cases where you run in problems.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Shape 188"/>
          <p:cNvSpPr/>
          <p:nvPr>
            <p:ph type="sldImg"/>
          </p:nvPr>
        </p:nvSpPr>
        <p:spPr>
          <a:prstGeom prst="rect">
            <a:avLst/>
          </a:prstGeom>
        </p:spPr>
        <p:txBody>
          <a:bodyPr/>
          <a:lstStyle/>
          <a:p>
            <a:pPr/>
          </a:p>
        </p:txBody>
      </p:sp>
      <p:sp>
        <p:nvSpPr>
          <p:cNvPr id="189" name="Shape 189"/>
          <p:cNvSpPr/>
          <p:nvPr>
            <p:ph type="body" sz="quarter" idx="1"/>
          </p:nvPr>
        </p:nvSpPr>
        <p:spPr>
          <a:prstGeom prst="rect">
            <a:avLst/>
          </a:prstGeom>
        </p:spPr>
        <p:txBody>
          <a:bodyPr/>
          <a:lstStyle/>
          <a:p>
            <a:pPr/>
            <a:r>
              <a:t>Demo 1</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Pid 1 normally init has special functions, adoption of orphaned child processes, singling and reaping zombies. You can have corner cases where you run in problems.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Use what is there, vanilla CentOS 7 image maintained by the CentOS project.</a:t>
            </a:r>
          </a:p>
          <a:p>
            <a:pPr/>
            <a:r>
              <a:t>We add an intermediate image to have control about the OpenJDK version. By default we use latest, just in case we can roll back or pin it to a specific version if necessary. We use the same OpenJDK image also for Minion.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Shape 219"/>
          <p:cNvSpPr/>
          <p:nvPr>
            <p:ph type="sldImg"/>
          </p:nvPr>
        </p:nvSpPr>
        <p:spPr>
          <a:prstGeom prst="rect">
            <a:avLst/>
          </a:prstGeom>
        </p:spPr>
        <p:txBody>
          <a:bodyPr/>
          <a:lstStyle/>
          <a:p>
            <a:pPr/>
          </a:p>
        </p:txBody>
      </p:sp>
      <p:sp>
        <p:nvSpPr>
          <p:cNvPr id="220" name="Shape 220"/>
          <p:cNvSpPr/>
          <p:nvPr>
            <p:ph type="body" sz="quarter" idx="1"/>
          </p:nvPr>
        </p:nvSpPr>
        <p:spPr>
          <a:prstGeom prst="rect">
            <a:avLst/>
          </a:prstGeom>
        </p:spPr>
        <p:txBody>
          <a:bodyPr/>
          <a:lstStyle/>
          <a:p>
            <a:pPr/>
            <a:r>
              <a:t>It runs just the OpenNMS Horizon application with the OpenNMS owned daemons and a Karaf OSGi container. OpenNMS Horizon needs PostgreSQL. Ok I have the Horizon Docker Image as an artefact, what should we do next? You can't run it standalone, OpenNMS Horizon requires PostgreSQL as a database.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2387600" y="8953500"/>
            <a:ext cx="19621500" cy="585521"/>
          </a:xfrm>
          <a:prstGeom prst="rect">
            <a:avLst/>
          </a:prstGeom>
        </p:spPr>
        <p:txBody>
          <a:bodyPr anchor="t">
            <a:spAutoFit/>
          </a:bodyPr>
          <a:lstStyle>
            <a:lvl1pPr marL="0" indent="0" algn="ctr">
              <a:spcBef>
                <a:spcPts val="0"/>
              </a:spcBef>
              <a:buClrTx/>
              <a:buSzTx/>
              <a:buNone/>
              <a:defRPr i="1" sz="3200"/>
            </a:lvl1pPr>
          </a:lstStyle>
          <a:p>
            <a:pPr/>
            <a:r>
              <a:t>–Johnny Appleseed</a:t>
            </a:r>
          </a:p>
        </p:txBody>
      </p:sp>
      <p:sp>
        <p:nvSpPr>
          <p:cNvPr id="94" name="“Type a quote here.”"/>
          <p:cNvSpPr txBox="1"/>
          <p:nvPr>
            <p:ph type="body" sz="quarter" idx="14"/>
          </p:nvPr>
        </p:nvSpPr>
        <p:spPr>
          <a:xfrm>
            <a:off x="2387600" y="6076950"/>
            <a:ext cx="19621500" cy="825500"/>
          </a:xfrm>
          <a:prstGeom prst="rect">
            <a:avLst/>
          </a:prstGeom>
        </p:spPr>
        <p:txBody>
          <a:bodyPr>
            <a:spAutoFit/>
          </a:bodyPr>
          <a:lstStyle>
            <a:lvl1pPr marL="0" indent="0" algn="ctr">
              <a:spcBef>
                <a:spcPts val="0"/>
              </a:spcBef>
              <a:buClrTx/>
              <a:buSzTx/>
              <a:buNone/>
              <a:defRPr>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24384000" cy="13716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7" name="Title Text"/>
          <p:cNvSpPr txBox="1"/>
          <p:nvPr>
            <p:ph type="title"/>
          </p:nvPr>
        </p:nvSpPr>
        <p:spPr>
          <a:xfrm>
            <a:off x="4314824" y="1981199"/>
            <a:ext cx="15754351" cy="1714501"/>
          </a:xfrm>
          <a:prstGeom prst="rect">
            <a:avLst/>
          </a:prstGeom>
        </p:spPr>
        <p:txBody>
          <a:bodyPr lIns="38100" tIns="38100" rIns="38100" bIns="38100"/>
          <a:lstStyle>
            <a:lvl1pPr>
              <a:defRPr sz="10800"/>
            </a:lvl1pPr>
          </a:lstStyle>
          <a:p>
            <a:pPr/>
            <a:r>
              <a:t>Title Text</a:t>
            </a:r>
          </a:p>
        </p:txBody>
      </p:sp>
      <p:sp>
        <p:nvSpPr>
          <p:cNvPr id="118" name="Body Level One…"/>
          <p:cNvSpPr txBox="1"/>
          <p:nvPr>
            <p:ph type="body" sz="half" idx="1"/>
          </p:nvPr>
        </p:nvSpPr>
        <p:spPr>
          <a:xfrm>
            <a:off x="4314824" y="4076700"/>
            <a:ext cx="15754351" cy="6972301"/>
          </a:xfrm>
          <a:prstGeom prst="rect">
            <a:avLst/>
          </a:prstGeom>
        </p:spPr>
        <p:txBody>
          <a:bodyPr lIns="38100" tIns="38100" rIns="38100" bIns="38100"/>
          <a:lstStyle>
            <a:lvl1pPr marL="608541" indent="-608541">
              <a:buClrTx/>
              <a:defRPr sz="4600"/>
            </a:lvl1pPr>
            <a:lvl2pPr marL="1243541" indent="-608541">
              <a:buClrTx/>
              <a:defRPr sz="4600"/>
            </a:lvl2pPr>
            <a:lvl3pPr marL="1878541" indent="-608541">
              <a:buClrTx/>
              <a:defRPr sz="4600"/>
            </a:lvl3pPr>
            <a:lvl4pPr marL="2513541" indent="-608541">
              <a:buClrTx/>
              <a:defRPr sz="4600"/>
            </a:lvl4pPr>
            <a:lvl5pPr marL="3148541" indent="-608541">
              <a:buClrTx/>
              <a:defRPr sz="4600"/>
            </a:lvl5pPr>
          </a:lstStyle>
          <a:p>
            <a:pPr/>
            <a:r>
              <a:t>Body Level One</a:t>
            </a:r>
          </a:p>
          <a:p>
            <a:pPr lvl="1"/>
            <a:r>
              <a:t>Body Level Two</a:t>
            </a:r>
          </a:p>
          <a:p>
            <a:pPr lvl="2"/>
            <a:r>
              <a:t>Body Level Three</a:t>
            </a:r>
          </a:p>
          <a:p>
            <a:pPr lvl="3"/>
            <a:r>
              <a:t>Body Level Four</a:t>
            </a:r>
          </a:p>
          <a:p>
            <a:pPr lvl="4"/>
            <a:r>
              <a:t>Body Level Five</a:t>
            </a:r>
          </a:p>
        </p:txBody>
      </p:sp>
      <p:sp>
        <p:nvSpPr>
          <p:cNvPr id="119" name="Slide Number"/>
          <p:cNvSpPr txBox="1"/>
          <p:nvPr>
            <p:ph type="sldNum" sz="quarter" idx="2"/>
          </p:nvPr>
        </p:nvSpPr>
        <p:spPr>
          <a:xfrm>
            <a:off x="11987441" y="11525250"/>
            <a:ext cx="399593" cy="410997"/>
          </a:xfrm>
          <a:prstGeom prst="rect">
            <a:avLst/>
          </a:prstGeom>
        </p:spPr>
        <p:txBody>
          <a:bodyPr lIns="38100" tIns="38100" rIns="38100" bIns="38100"/>
          <a:lstStyle>
            <a:lvl1pPr>
              <a:defRPr sz="22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3125968" y="673100"/>
            <a:ext cx="18135601" cy="8737600"/>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13169900" y="952500"/>
            <a:ext cx="9525000" cy="11468100"/>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13169900" y="3149600"/>
            <a:ext cx="95250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buClrTx/>
              <a:defRPr sz="3800"/>
            </a:lvl1pPr>
            <a:lvl2pPr marL="1117600" indent="-558800">
              <a:spcBef>
                <a:spcPts val="4500"/>
              </a:spcBef>
              <a:buClrTx/>
              <a:defRPr sz="3800"/>
            </a:lvl2pPr>
            <a:lvl3pPr marL="1676400" indent="-558800">
              <a:spcBef>
                <a:spcPts val="4500"/>
              </a:spcBef>
              <a:buClrTx/>
              <a:defRPr sz="3800"/>
            </a:lvl3pPr>
            <a:lvl4pPr marL="2235200" indent="-558800">
              <a:spcBef>
                <a:spcPts val="4500"/>
              </a:spcBef>
              <a:buClrTx/>
              <a:defRPr sz="3800"/>
            </a:lvl4pPr>
            <a:lvl5pPr marL="2794000" indent="-558800">
              <a:spcBef>
                <a:spcPts val="4500"/>
              </a:spcBef>
              <a:buClrTx/>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15760700" y="6870700"/>
            <a:ext cx="7404100" cy="5549900"/>
          </a:xfrm>
          <a:prstGeom prst="rect">
            <a:avLst/>
          </a:prstGeom>
        </p:spPr>
        <p:txBody>
          <a:bodyPr lIns="91439" tIns="45719" rIns="91439" bIns="45719" anchor="t">
            <a:noAutofit/>
          </a:bodyPr>
          <a:lstStyle/>
          <a:p>
            <a:pPr/>
          </a:p>
        </p:txBody>
      </p:sp>
      <p:sp>
        <p:nvSpPr>
          <p:cNvPr id="84" name="Image"/>
          <p:cNvSpPr/>
          <p:nvPr>
            <p:ph type="pic" sz="quarter" idx="14"/>
          </p:nvPr>
        </p:nvSpPr>
        <p:spPr>
          <a:xfrm>
            <a:off x="15760700" y="952500"/>
            <a:ext cx="7404100" cy="5549900"/>
          </a:xfrm>
          <a:prstGeom prst="rect">
            <a:avLst/>
          </a:prstGeom>
        </p:spPr>
        <p:txBody>
          <a:bodyPr lIns="91439" tIns="45719" rIns="91439" bIns="45719" anchor="t">
            <a:noAutofit/>
          </a:bodyPr>
          <a:lstStyle/>
          <a:p>
            <a:pPr/>
          </a:p>
        </p:txBody>
      </p:sp>
      <p:sp>
        <p:nvSpPr>
          <p:cNvPr id="85" name="Image"/>
          <p:cNvSpPr/>
          <p:nvPr>
            <p:ph type="pic" idx="15"/>
          </p:nvPr>
        </p:nvSpPr>
        <p:spPr>
          <a:xfrm>
            <a:off x="1206500" y="952500"/>
            <a:ext cx="14173200"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n-lt"/>
          <a:ea typeface="+mn-ea"/>
          <a:cs typeface="+mn-cs"/>
          <a:sym typeface="Helvetica Neue Medium"/>
        </a:defRPr>
      </a:lvl9pPr>
    </p:titleStyle>
    <p:bodyStyle>
      <a:lvl1pPr marL="63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ln>
            <a:noFill/>
          </a:ln>
          <a:solidFill>
            <a:srgbClr val="FFFFFF"/>
          </a:solidFill>
          <a:uFillTx/>
          <a:latin typeface="Helvetica Neue"/>
          <a:ea typeface="Helvetica Neue"/>
          <a:cs typeface="Helvetica Neue"/>
          <a:sym typeface="Helvetica Neue"/>
        </a:defRPr>
      </a:lvl1pPr>
      <a:lvl2pPr marL="127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ln>
            <a:noFill/>
          </a:ln>
          <a:solidFill>
            <a:srgbClr val="FFFFFF"/>
          </a:solidFill>
          <a:uFillTx/>
          <a:latin typeface="Helvetica Neue"/>
          <a:ea typeface="Helvetica Neue"/>
          <a:cs typeface="Helvetica Neue"/>
          <a:sym typeface="Helvetica Neue"/>
        </a:defRPr>
      </a:lvl2pPr>
      <a:lvl3pPr marL="190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ln>
            <a:noFill/>
          </a:ln>
          <a:solidFill>
            <a:srgbClr val="FFFFFF"/>
          </a:solidFill>
          <a:uFillTx/>
          <a:latin typeface="Helvetica Neue"/>
          <a:ea typeface="Helvetica Neue"/>
          <a:cs typeface="Helvetica Neue"/>
          <a:sym typeface="Helvetica Neue"/>
        </a:defRPr>
      </a:lvl3pPr>
      <a:lvl4pPr marL="254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ln>
            <a:noFill/>
          </a:ln>
          <a:solidFill>
            <a:srgbClr val="FFFFFF"/>
          </a:solidFill>
          <a:uFillTx/>
          <a:latin typeface="Helvetica Neue"/>
          <a:ea typeface="Helvetica Neue"/>
          <a:cs typeface="Helvetica Neue"/>
          <a:sym typeface="Helvetica Neue"/>
        </a:defRPr>
      </a:lvl4pPr>
      <a:lvl5pPr marL="317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ln>
            <a:noFill/>
          </a:ln>
          <a:solidFill>
            <a:srgbClr val="FFFFFF"/>
          </a:solidFill>
          <a:uFillTx/>
          <a:latin typeface="Helvetica Neue"/>
          <a:ea typeface="Helvetica Neue"/>
          <a:cs typeface="Helvetica Neue"/>
          <a:sym typeface="Helvetica Neue"/>
        </a:defRPr>
      </a:lvl5pPr>
      <a:lvl6pPr marL="381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ln>
            <a:noFill/>
          </a:ln>
          <a:solidFill>
            <a:srgbClr val="FFFFFF"/>
          </a:solidFill>
          <a:uFillTx/>
          <a:latin typeface="Helvetica Neue"/>
          <a:ea typeface="Helvetica Neue"/>
          <a:cs typeface="Helvetica Neue"/>
          <a:sym typeface="Helvetica Neue"/>
        </a:defRPr>
      </a:lvl6pPr>
      <a:lvl7pPr marL="444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ln>
            <a:noFill/>
          </a:ln>
          <a:solidFill>
            <a:srgbClr val="FFFFFF"/>
          </a:solidFill>
          <a:uFillTx/>
          <a:latin typeface="Helvetica Neue"/>
          <a:ea typeface="Helvetica Neue"/>
          <a:cs typeface="Helvetica Neue"/>
          <a:sym typeface="Helvetica Neue"/>
        </a:defRPr>
      </a:lvl7pPr>
      <a:lvl8pPr marL="508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ln>
            <a:noFill/>
          </a:ln>
          <a:solidFill>
            <a:srgbClr val="FFFFFF"/>
          </a:solidFill>
          <a:uFillTx/>
          <a:latin typeface="Helvetica Neue"/>
          <a:ea typeface="Helvetica Neue"/>
          <a:cs typeface="Helvetica Neue"/>
          <a:sym typeface="Helvetica Neue"/>
        </a:defRPr>
      </a:lvl8pPr>
      <a:lvl9pPr marL="571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ln>
            <a:noFill/>
          </a:ln>
          <a:solidFill>
            <a:srgbClr val="FFFFFF"/>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2.jpe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3.jpe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indigo423/ouce2018" TargetMode="Externa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bugs.openjdk.java.net/browse/JDK-8146115" TargetMode="Externa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royvanrijn.com/blog/2018/05/java-and-docker-memory-limits/" TargetMode="External"/><Relationship Id="rId3" Type="http://schemas.openxmlformats.org/officeDocument/2006/relationships/hyperlink" Target="https://blog.phusion.nl/2015/01/20/docker-and-the-pid-1-zombie-reaping-problem/" TargetMode="External"/><Relationship Id="rId4" Type="http://schemas.openxmlformats.org/officeDocument/2006/relationships/hyperlink" Target="https://blog.osgi.org/2014/08/is-docker-eating-javas-lunch.html" TargetMode="Externa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eg"/></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hyperlink" Target="https://github.com/opennms-forge/docker-horizon-core-web" TargetMode="External"/><Relationship Id="rId4" Type="http://schemas.openxmlformats.org/officeDocument/2006/relationships/hyperlink" Target="https://github.com/opennms-forge/docker-openjdk"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s://github.com/opennms-forge/docker-horizon-core-web" TargetMode="Externa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opennms-forge/docker-horizon-core-web" TargetMode="External"/><Relationship Id="rId3" Type="http://schemas.openxmlformats.org/officeDocument/2006/relationships/hyperlink" Target="https://circleci.com/gh/opennms-forge/docker-horizon-core-web" TargetMode="External"/></Relationships>

</file>

<file path=ppt/slides/_rels/slide4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5.jpeg"/><Relationship Id="rId4" Type="http://schemas.openxmlformats.org/officeDocument/2006/relationships/image" Target="../media/image7.png"/></Relationships>

</file>

<file path=ppt/slides/_rels/slide4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 Id="rId3" Type="http://schemas.openxmlformats.org/officeDocument/2006/relationships/image" Target="../media/image9.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 Id="rId3" Type="http://schemas.openxmlformats.org/officeDocument/2006/relationships/image" Target="../media/image11.png"/></Relationships>

</file>

<file path=ppt/slides/_rels/slide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 Id="rId3" Type="http://schemas.openxmlformats.org/officeDocument/2006/relationships/image" Target="../media/image13.png"/></Relationships>

</file>

<file path=ppt/slides/_rels/slide4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domino.research.ibm.com/library/cyberdig.nsf/papers/0929052195DD819C85257D2300681E7B/$File/rc25482.pdf"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Docker"/>
          <p:cNvSpPr txBox="1"/>
          <p:nvPr>
            <p:ph type="ctrTitle"/>
          </p:nvPr>
        </p:nvSpPr>
        <p:spPr>
          <a:prstGeom prst="rect">
            <a:avLst/>
          </a:prstGeom>
        </p:spPr>
        <p:txBody>
          <a:bodyPr/>
          <a:lstStyle/>
          <a:p>
            <a:pPr lvl="2"/>
            <a:r>
              <a:t>Docker</a:t>
            </a:r>
          </a:p>
        </p:txBody>
      </p:sp>
      <p:sp>
        <p:nvSpPr>
          <p:cNvPr id="129" name="Hello Ground!"/>
          <p:cNvSpPr txBox="1"/>
          <p:nvPr>
            <p:ph type="subTitle" sz="quarter" idx="1"/>
          </p:nvPr>
        </p:nvSpPr>
        <p:spPr>
          <a:prstGeom prst="rect">
            <a:avLst/>
          </a:prstGeom>
        </p:spPr>
        <p:txBody>
          <a:bodyPr/>
          <a:lstStyle/>
          <a:p>
            <a:pPr/>
            <a:r>
              <a:t>Hello Ground!</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Container Orchestration"/>
          <p:cNvSpPr txBox="1"/>
          <p:nvPr>
            <p:ph type="title"/>
          </p:nvPr>
        </p:nvSpPr>
        <p:spPr>
          <a:prstGeom prst="rect">
            <a:avLst/>
          </a:prstGeom>
        </p:spPr>
        <p:txBody>
          <a:bodyPr/>
          <a:lstStyle/>
          <a:p>
            <a:pPr/>
            <a:r>
              <a:t>Container Orchestration</a:t>
            </a:r>
          </a:p>
        </p:txBody>
      </p:sp>
      <p:pic>
        <p:nvPicPr>
          <p:cNvPr id="161" name="Image" descr="Image"/>
          <p:cNvPicPr>
            <a:picLocks noChangeAspect="1"/>
          </p:cNvPicPr>
          <p:nvPr/>
        </p:nvPicPr>
        <p:blipFill>
          <a:blip r:embed="rId2">
            <a:extLst/>
          </a:blip>
          <a:stretch>
            <a:fillRect/>
          </a:stretch>
        </p:blipFill>
        <p:spPr>
          <a:xfrm>
            <a:off x="1186237" y="4114175"/>
            <a:ext cx="22011526" cy="736725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Orchestration"/>
          <p:cNvSpPr txBox="1"/>
          <p:nvPr>
            <p:ph type="title"/>
          </p:nvPr>
        </p:nvSpPr>
        <p:spPr>
          <a:prstGeom prst="rect">
            <a:avLst/>
          </a:prstGeom>
        </p:spPr>
        <p:txBody>
          <a:bodyPr/>
          <a:lstStyle/>
          <a:p>
            <a:pPr/>
            <a:r>
              <a:t>Orchestration</a:t>
            </a:r>
          </a:p>
        </p:txBody>
      </p:sp>
      <p:sp>
        <p:nvSpPr>
          <p:cNvPr id="164" name="Docker Swarm - Docker Inc., APL 2.0…"/>
          <p:cNvSpPr txBox="1"/>
          <p:nvPr>
            <p:ph type="body" idx="1"/>
          </p:nvPr>
        </p:nvSpPr>
        <p:spPr>
          <a:prstGeom prst="rect">
            <a:avLst/>
          </a:prstGeom>
        </p:spPr>
        <p:txBody>
          <a:bodyPr/>
          <a:lstStyle/>
          <a:p>
            <a:pPr marL="628650" indent="-628650" defTabSz="817244">
              <a:spcBef>
                <a:spcPts val="5800"/>
              </a:spcBef>
              <a:defRPr sz="6336">
                <a:latin typeface="Helvetica Neue Thin"/>
                <a:ea typeface="Helvetica Neue Thin"/>
                <a:cs typeface="Helvetica Neue Thin"/>
                <a:sym typeface="Helvetica Neue Thin"/>
              </a:defRPr>
            </a:pPr>
            <a:r>
              <a:rPr>
                <a:latin typeface="Helvetica Neue"/>
                <a:ea typeface="Helvetica Neue"/>
                <a:cs typeface="Helvetica Neue"/>
                <a:sym typeface="Helvetica Neue"/>
              </a:rPr>
              <a:t>Docker Swarm</a:t>
            </a:r>
            <a:r>
              <a:t> - Docker Inc., APL 2.0</a:t>
            </a:r>
          </a:p>
          <a:p>
            <a:pPr marL="628650" indent="-628650" defTabSz="817244">
              <a:spcBef>
                <a:spcPts val="5800"/>
              </a:spcBef>
              <a:defRPr sz="6336">
                <a:latin typeface="Helvetica Neue Thin"/>
                <a:ea typeface="Helvetica Neue Thin"/>
                <a:cs typeface="Helvetica Neue Thin"/>
                <a:sym typeface="Helvetica Neue Thin"/>
              </a:defRPr>
            </a:pPr>
            <a:r>
              <a:rPr>
                <a:latin typeface="Helvetica Neue"/>
                <a:ea typeface="Helvetica Neue"/>
                <a:cs typeface="Helvetica Neue"/>
                <a:sym typeface="Helvetica Neue"/>
              </a:rPr>
              <a:t>Kubernetes</a:t>
            </a:r>
            <a:r>
              <a:t> - Cloud Native Computing Foundation, APL 2.0</a:t>
            </a:r>
          </a:p>
          <a:p>
            <a:pPr marL="628650" indent="-628650" defTabSz="817244">
              <a:spcBef>
                <a:spcPts val="5800"/>
              </a:spcBef>
              <a:defRPr sz="6336">
                <a:latin typeface="Helvetica Neue Thin"/>
                <a:ea typeface="Helvetica Neue Thin"/>
                <a:cs typeface="Helvetica Neue Thin"/>
                <a:sym typeface="Helvetica Neue Thin"/>
              </a:defRPr>
            </a:pPr>
            <a:r>
              <a:rPr>
                <a:latin typeface="Helvetica Neue"/>
                <a:ea typeface="Helvetica Neue"/>
                <a:cs typeface="Helvetica Neue"/>
                <a:sym typeface="Helvetica Neue"/>
              </a:rPr>
              <a:t>OpenShift</a:t>
            </a:r>
            <a:r>
              <a:t> or </a:t>
            </a:r>
            <a:r>
              <a:rPr>
                <a:latin typeface="Helvetica Neue"/>
                <a:ea typeface="Helvetica Neue"/>
                <a:cs typeface="Helvetica Neue"/>
                <a:sym typeface="Helvetica Neue"/>
              </a:rPr>
              <a:t>OKD</a:t>
            </a:r>
            <a:r>
              <a:t> (the </a:t>
            </a:r>
            <a:r>
              <a:rPr>
                <a:latin typeface="Helvetica Neue"/>
                <a:ea typeface="Helvetica Neue"/>
                <a:cs typeface="Helvetica Neue"/>
                <a:sym typeface="Helvetica Neue"/>
              </a:rPr>
              <a:t>O</a:t>
            </a:r>
            <a:r>
              <a:t>rigin community </a:t>
            </a:r>
            <a:r>
              <a:rPr>
                <a:latin typeface="Helvetica Neue"/>
                <a:ea typeface="Helvetica Neue"/>
                <a:cs typeface="Helvetica Neue"/>
                <a:sym typeface="Helvetica Neue"/>
              </a:rPr>
              <a:t>D</a:t>
            </a:r>
            <a:r>
              <a:t>istribution of </a:t>
            </a:r>
            <a:r>
              <a:rPr>
                <a:latin typeface="Helvetica Neue"/>
                <a:ea typeface="Helvetica Neue"/>
                <a:cs typeface="Helvetica Neue"/>
                <a:sym typeface="Helvetica Neue"/>
              </a:rPr>
              <a:t>K</a:t>
            </a:r>
            <a:r>
              <a:t>ubernetes), APL 2.0</a:t>
            </a:r>
          </a:p>
          <a:p>
            <a:pPr marL="628650" indent="-628650" defTabSz="817244">
              <a:spcBef>
                <a:spcPts val="5800"/>
              </a:spcBef>
              <a:defRPr sz="6336">
                <a:latin typeface="Helvetica Neue Thin"/>
                <a:ea typeface="Helvetica Neue Thin"/>
                <a:cs typeface="Helvetica Neue Thin"/>
                <a:sym typeface="Helvetica Neue Thin"/>
              </a:defRPr>
            </a:pPr>
            <a:r>
              <a:rPr>
                <a:latin typeface="Helvetica Neue"/>
                <a:ea typeface="Helvetica Neue"/>
                <a:cs typeface="Helvetica Neue"/>
                <a:sym typeface="Helvetica Neue"/>
              </a:rPr>
              <a:t>Apache Mesos</a:t>
            </a:r>
            <a:r>
              <a:t> - Apache Software Foundation, APL 2.0</a:t>
            </a:r>
          </a:p>
          <a:p>
            <a:pPr marL="628650" indent="-628650" defTabSz="817244">
              <a:spcBef>
                <a:spcPts val="5800"/>
              </a:spcBef>
              <a:defRPr sz="6336">
                <a:latin typeface="Helvetica Neue Thin"/>
                <a:ea typeface="Helvetica Neue Thin"/>
                <a:cs typeface="Helvetica Neue Thin"/>
                <a:sym typeface="Helvetica Neue Thin"/>
              </a:defRPr>
            </a:pPr>
            <a:r>
              <a:rPr>
                <a:latin typeface="Helvetica Neue"/>
                <a:ea typeface="Helvetica Neue"/>
                <a:cs typeface="Helvetica Neue"/>
                <a:sym typeface="Helvetica Neue"/>
              </a:rPr>
              <a:t>Nomad</a:t>
            </a:r>
            <a:r>
              <a:t> - HashiCorp, MPL 2.0</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You can imperatively change a running container. This is an anti-pattern. Immutable containers are the core of everything you will build using something like Kubernetes."/>
          <p:cNvSpPr txBox="1"/>
          <p:nvPr>
            <p:ph type="body" idx="1"/>
          </p:nvPr>
        </p:nvSpPr>
        <p:spPr>
          <a:prstGeom prst="rect">
            <a:avLst/>
          </a:prstGeom>
        </p:spPr>
        <p:txBody>
          <a:bodyPr/>
          <a:lstStyle/>
          <a:p>
            <a:pPr marL="0" indent="0">
              <a:buSzTx/>
              <a:buNone/>
              <a:defRPr sz="6400">
                <a:latin typeface="Helvetica Neue Thin"/>
                <a:ea typeface="Helvetica Neue Thin"/>
                <a:cs typeface="Helvetica Neue Thin"/>
                <a:sym typeface="Helvetica Neue Thin"/>
              </a:defRPr>
            </a:pPr>
            <a:r>
              <a:t>You </a:t>
            </a:r>
            <a:r>
              <a:rPr>
                <a:latin typeface="Helvetica Neue"/>
                <a:ea typeface="Helvetica Neue"/>
                <a:cs typeface="Helvetica Neue"/>
                <a:sym typeface="Helvetica Neue"/>
              </a:rPr>
              <a:t>can imperatively</a:t>
            </a:r>
            <a:r>
              <a:t> change a </a:t>
            </a:r>
            <a:r>
              <a:rPr>
                <a:latin typeface="Helvetica Neue"/>
                <a:ea typeface="Helvetica Neue"/>
                <a:cs typeface="Helvetica Neue"/>
                <a:sym typeface="Helvetica Neue"/>
              </a:rPr>
              <a:t>running container</a:t>
            </a:r>
            <a:r>
              <a:t>. This is an </a:t>
            </a:r>
            <a:r>
              <a:rPr>
                <a:latin typeface="Helvetica Neue"/>
                <a:ea typeface="Helvetica Neue"/>
                <a:cs typeface="Helvetica Neue"/>
                <a:sym typeface="Helvetica Neue"/>
              </a:rPr>
              <a:t>anti-pattern. Immutable</a:t>
            </a:r>
            <a:r>
              <a:t> containers are the </a:t>
            </a:r>
            <a:r>
              <a:rPr>
                <a:latin typeface="Helvetica Neue"/>
                <a:ea typeface="Helvetica Neue"/>
                <a:cs typeface="Helvetica Neue"/>
                <a:sym typeface="Helvetica Neue"/>
              </a:rPr>
              <a:t>core of everything</a:t>
            </a:r>
            <a:r>
              <a:t> you will build using something like Kubernetes.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Migrating a Legacy Java Application to Docker"/>
          <p:cNvSpPr txBox="1"/>
          <p:nvPr>
            <p:ph type="body" idx="1"/>
          </p:nvPr>
        </p:nvSpPr>
        <p:spPr>
          <a:prstGeom prst="rect">
            <a:avLst/>
          </a:prstGeom>
        </p:spPr>
        <p:txBody>
          <a:bodyPr/>
          <a:lstStyle/>
          <a:p>
            <a:pPr marL="0" indent="0" algn="ctr">
              <a:buSzTx/>
              <a:buNone/>
              <a:defRPr sz="10000">
                <a:latin typeface="Helvetica Neue Thin"/>
                <a:ea typeface="Helvetica Neue Thin"/>
                <a:cs typeface="Helvetica Neue Thin"/>
                <a:sym typeface="Helvetica Neue Thin"/>
              </a:defRPr>
            </a:pPr>
            <a:r>
              <a:t>Migrating</a:t>
            </a:r>
            <a:r>
              <a:rPr>
                <a:latin typeface="Helvetica Neue"/>
                <a:ea typeface="Helvetica Neue"/>
                <a:cs typeface="Helvetica Neue"/>
                <a:sym typeface="Helvetica Neue"/>
              </a:rPr>
              <a:t> a Legacy Java </a:t>
            </a:r>
            <a:r>
              <a:t>Application to </a:t>
            </a:r>
            <a:r>
              <a:rPr>
                <a:latin typeface="Helvetica Neue"/>
                <a:ea typeface="Helvetica Neue"/>
                <a:cs typeface="Helvetica Neue"/>
                <a:sym typeface="Helvetica Neue"/>
              </a:rPr>
              <a:t>Docker</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3"/>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Getting Started"/>
          <p:cNvSpPr txBox="1"/>
          <p:nvPr>
            <p:ph type="title"/>
          </p:nvPr>
        </p:nvSpPr>
        <p:spPr>
          <a:prstGeom prst="rect">
            <a:avLst/>
          </a:prstGeom>
        </p:spPr>
        <p:txBody>
          <a:bodyPr/>
          <a:lstStyle/>
          <a:p>
            <a:pPr/>
            <a:r>
              <a:t>Getting Started</a:t>
            </a:r>
          </a:p>
        </p:txBody>
      </p:sp>
      <p:sp>
        <p:nvSpPr>
          <p:cNvPr id="179" name="Docker for your operating system, works best on Linux…"/>
          <p:cNvSpPr txBox="1"/>
          <p:nvPr>
            <p:ph type="body" idx="1"/>
          </p:nvPr>
        </p:nvSpPr>
        <p:spPr>
          <a:prstGeom prst="rect">
            <a:avLst/>
          </a:prstGeom>
        </p:spPr>
        <p:txBody>
          <a:bodyPr/>
          <a:lstStyle/>
          <a:p>
            <a:pPr>
              <a:defRPr sz="6400">
                <a:latin typeface="Helvetica Neue Light"/>
                <a:ea typeface="Helvetica Neue Light"/>
                <a:cs typeface="Helvetica Neue Light"/>
                <a:sym typeface="Helvetica Neue Light"/>
              </a:defRPr>
            </a:pPr>
            <a:r>
              <a:rPr>
                <a:latin typeface="Helvetica Neue Thin"/>
                <a:ea typeface="Helvetica Neue Thin"/>
                <a:cs typeface="Helvetica Neue Thin"/>
                <a:sym typeface="Helvetica Neue Thin"/>
              </a:rPr>
              <a:t>Docker for your operating system, works best on Linux</a:t>
            </a:r>
            <a:endParaRPr>
              <a:latin typeface="Helvetica Neue Thin"/>
              <a:ea typeface="Helvetica Neue Thin"/>
              <a:cs typeface="Helvetica Neue Thin"/>
              <a:sym typeface="Helvetica Neue Thin"/>
            </a:endParaRPr>
          </a:p>
          <a:p>
            <a:pPr>
              <a:defRPr sz="6400">
                <a:latin typeface="Helvetica Neue Light"/>
                <a:ea typeface="Helvetica Neue Light"/>
                <a:cs typeface="Helvetica Neue Light"/>
                <a:sym typeface="Helvetica Neue Light"/>
              </a:defRPr>
            </a:pPr>
            <a:r>
              <a:rPr>
                <a:latin typeface="Helvetica Neue Thin"/>
                <a:ea typeface="Helvetica Neue Thin"/>
                <a:cs typeface="Helvetica Neue Thin"/>
                <a:sym typeface="Helvetica Neue Thin"/>
              </a:rPr>
              <a:t>Docker Compose, declarative way to describe a service stack</a:t>
            </a:r>
            <a:endParaRPr>
              <a:latin typeface="Helvetica Neue Thin"/>
              <a:ea typeface="Helvetica Neue Thin"/>
              <a:cs typeface="Helvetica Neue Thin"/>
              <a:sym typeface="Helvetica Neue Thin"/>
            </a:endParaRPr>
          </a:p>
          <a:p>
            <a:pPr>
              <a:defRPr sz="6400">
                <a:latin typeface="Helvetica Neue Light"/>
                <a:ea typeface="Helvetica Neue Light"/>
                <a:cs typeface="Helvetica Neue Light"/>
                <a:sym typeface="Helvetica Neue Light"/>
              </a:defRPr>
            </a:pPr>
            <a:r>
              <a:rPr>
                <a:latin typeface="Helvetica Neue Thin"/>
                <a:ea typeface="Helvetica Neue Thin"/>
                <a:cs typeface="Helvetica Neue Thin"/>
                <a:sym typeface="Helvetica Neue Thin"/>
              </a:rPr>
              <a:t>Internet connectivity</a:t>
            </a:r>
            <a:endParaRPr>
              <a:latin typeface="Helvetica Neue Thin"/>
              <a:ea typeface="Helvetica Neue Thin"/>
              <a:cs typeface="Helvetica Neue Thin"/>
              <a:sym typeface="Helvetica Neue Thin"/>
            </a:endParaRPr>
          </a:p>
          <a:p>
            <a:pPr>
              <a:defRPr sz="6400">
                <a:latin typeface="Helvetica Neue Light"/>
                <a:ea typeface="Helvetica Neue Light"/>
                <a:cs typeface="Helvetica Neue Light"/>
                <a:sym typeface="Helvetica Neue Light"/>
              </a:defRPr>
            </a:pPr>
            <a:r>
              <a:rPr>
                <a:latin typeface="Helvetica Neue Thin"/>
                <a:ea typeface="Helvetica Neue Thin"/>
                <a:cs typeface="Helvetica Neue Thin"/>
                <a:sym typeface="Helvetica Neue Thin"/>
              </a:rPr>
              <a:t>A DockerHub Account</a:t>
            </a:r>
            <a:endParaRPr>
              <a:latin typeface="Helvetica Neue Thin"/>
              <a:ea typeface="Helvetica Neue Thin"/>
              <a:cs typeface="Helvetica Neue Thin"/>
              <a:sym typeface="Helvetica Neue Thin"/>
            </a:endParaRPr>
          </a:p>
          <a:p>
            <a:pPr>
              <a:defRPr sz="6400">
                <a:latin typeface="Helvetica Neue Thin"/>
                <a:ea typeface="Helvetica Neue Thin"/>
                <a:cs typeface="Helvetica Neue Thin"/>
                <a:sym typeface="Helvetica Neue Thin"/>
              </a:defRPr>
            </a:pPr>
            <a:r>
              <a:rPr u="sng">
                <a:hlinkClick r:id="rId2" invalidUrl="" action="" tgtFrame="" tooltip="" history="1" highlightClick="0" endSnd="0"/>
              </a:rPr>
              <a:t>https://github.com/indigo423/ouce2018</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Docker 101"/>
          <p:cNvSpPr txBox="1"/>
          <p:nvPr>
            <p:ph type="title"/>
          </p:nvPr>
        </p:nvSpPr>
        <p:spPr>
          <a:prstGeom prst="rect">
            <a:avLst/>
          </a:prstGeom>
        </p:spPr>
        <p:txBody>
          <a:bodyPr/>
          <a:lstStyle/>
          <a:p>
            <a:pPr/>
            <a:r>
              <a:t>Docker 101</a:t>
            </a:r>
          </a:p>
        </p:txBody>
      </p:sp>
      <p:sp>
        <p:nvSpPr>
          <p:cNvPr id="182" name="ENTRYPOINT vs. CMD?!…"/>
          <p:cNvSpPr txBox="1"/>
          <p:nvPr>
            <p:ph type="body" idx="1"/>
          </p:nvPr>
        </p:nvSpPr>
        <p:spPr>
          <a:prstGeom prst="rect">
            <a:avLst/>
          </a:prstGeom>
        </p:spPr>
        <p:txBody>
          <a:bodyPr/>
          <a:lstStyle/>
          <a:p>
            <a:pPr>
              <a:defRPr sz="6400">
                <a:latin typeface="Helvetica Neue Light"/>
                <a:ea typeface="Helvetica Neue Light"/>
                <a:cs typeface="Helvetica Neue Light"/>
                <a:sym typeface="Helvetica Neue Light"/>
              </a:defRPr>
            </a:pPr>
            <a:r>
              <a:rPr>
                <a:latin typeface="Helvetica Neue Thin"/>
                <a:ea typeface="Helvetica Neue Thin"/>
                <a:cs typeface="Helvetica Neue Thin"/>
                <a:sym typeface="Helvetica Neue Thin"/>
              </a:rPr>
              <a:t>ENTRYPOINT vs. CMD?!</a:t>
            </a:r>
            <a:endParaRPr>
              <a:latin typeface="Helvetica Neue Thin"/>
              <a:ea typeface="Helvetica Neue Thin"/>
              <a:cs typeface="Helvetica Neue Thin"/>
              <a:sym typeface="Helvetica Neue Thin"/>
            </a:endParaRPr>
          </a:p>
          <a:p>
            <a:pPr>
              <a:defRPr sz="6400">
                <a:latin typeface="Helvetica Neue Light"/>
                <a:ea typeface="Helvetica Neue Light"/>
                <a:cs typeface="Helvetica Neue Light"/>
                <a:sym typeface="Helvetica Neue Light"/>
              </a:defRPr>
            </a:pPr>
            <a:r>
              <a:t>Pid 1</a:t>
            </a:r>
            <a:r>
              <a:rPr>
                <a:latin typeface="Helvetica Neue Thin"/>
                <a:ea typeface="Helvetica Neue Thin"/>
                <a:cs typeface="Helvetica Neue Thin"/>
                <a:sym typeface="Helvetica Neue Thin"/>
              </a:rPr>
              <a:t>: Orphanes, Zombies and Signals </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Demo 1"/>
          <p:cNvSpPr txBox="1"/>
          <p:nvPr>
            <p:ph type="body" idx="1"/>
          </p:nvPr>
        </p:nvSpPr>
        <p:spPr>
          <a:prstGeom prst="rect">
            <a:avLst/>
          </a:prstGeom>
        </p:spPr>
        <p:txBody>
          <a:bodyPr/>
          <a:lstStyle>
            <a:lvl1pPr marL="0" indent="0" algn="ctr">
              <a:buSzTx/>
              <a:buNone/>
              <a:defRPr sz="8000">
                <a:latin typeface="Helvetica Neue Thin"/>
                <a:ea typeface="Helvetica Neue Thin"/>
                <a:cs typeface="Helvetica Neue Thin"/>
                <a:sym typeface="Helvetica Neue Thin"/>
              </a:defRPr>
            </a:lvl1pPr>
          </a:lstStyle>
          <a:p>
            <a:pPr>
              <a:defRPr>
                <a:latin typeface="Helvetica Neue Light"/>
                <a:ea typeface="Helvetica Neue Light"/>
                <a:cs typeface="Helvetica Neue Light"/>
                <a:sym typeface="Helvetica Neue Light"/>
              </a:defRPr>
            </a:pPr>
            <a:r>
              <a:rPr>
                <a:latin typeface="Helvetica Neue Thin"/>
                <a:ea typeface="Helvetica Neue Thin"/>
                <a:cs typeface="Helvetica Neue Thin"/>
                <a:sym typeface="Helvetica Neue Thin"/>
              </a:rPr>
              <a:t>Demo 1</a:t>
            </a:r>
          </a:p>
        </p:txBody>
      </p:sp>
      <p:sp>
        <p:nvSpPr>
          <p:cNvPr id="187" name="Entrypoints in Docker"/>
          <p:cNvSpPr txBox="1"/>
          <p:nvPr>
            <p:ph type="title"/>
          </p:nvPr>
        </p:nvSpPr>
        <p:spPr>
          <a:prstGeom prst="rect">
            <a:avLst/>
          </a:prstGeom>
        </p:spPr>
        <p:txBody>
          <a:bodyPr/>
          <a:lstStyle/>
          <a:p>
            <a:pPr/>
            <a:r>
              <a:t>Entrypoints in Docker</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Java 8 and Docker aren't friends out of the box. Container love for Java is added in 9 and 10"/>
          <p:cNvSpPr txBo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spcBef>
                <a:spcPts val="5900"/>
              </a:spcBef>
              <a:defRPr b="0" sz="10000"/>
            </a:pPr>
            <a:r>
              <a:t>Java 8</a:t>
            </a:r>
            <a:r>
              <a:rPr>
                <a:latin typeface="Helvetica Neue Thin"/>
                <a:ea typeface="Helvetica Neue Thin"/>
                <a:cs typeface="Helvetica Neue Thin"/>
                <a:sym typeface="Helvetica Neue Thin"/>
              </a:rPr>
              <a:t> and Docker </a:t>
            </a:r>
            <a:r>
              <a:t>aren't</a:t>
            </a:r>
            <a:r>
              <a:rPr>
                <a:latin typeface="Helvetica Neue Thin"/>
                <a:ea typeface="Helvetica Neue Thin"/>
                <a:cs typeface="Helvetica Neue Thin"/>
                <a:sym typeface="Helvetica Neue Thin"/>
              </a:rPr>
              <a:t> friends out of the box. </a:t>
            </a:r>
            <a:r>
              <a:t>Container love </a:t>
            </a:r>
            <a:r>
              <a:rPr>
                <a:latin typeface="Helvetica Neue Thin"/>
                <a:ea typeface="Helvetica Neue Thin"/>
                <a:cs typeface="Helvetica Neue Thin"/>
                <a:sym typeface="Helvetica Neue Thin"/>
              </a:rPr>
              <a:t>for </a:t>
            </a:r>
            <a:r>
              <a:t>Java</a:t>
            </a:r>
            <a:r>
              <a:rPr>
                <a:latin typeface="Helvetica Neue Thin"/>
                <a:ea typeface="Helvetica Neue Thin"/>
                <a:cs typeface="Helvetica Neue Thin"/>
                <a:sym typeface="Helvetica Neue Thin"/>
              </a:rPr>
              <a:t> is added in </a:t>
            </a:r>
            <a:r>
              <a:t>9</a:t>
            </a:r>
            <a:r>
              <a:rPr>
                <a:latin typeface="Helvetica Neue Thin"/>
                <a:ea typeface="Helvetica Neue Thin"/>
                <a:cs typeface="Helvetica Neue Thin"/>
                <a:sym typeface="Helvetica Neue Thin"/>
              </a:rPr>
              <a:t> and </a:t>
            </a:r>
            <a:r>
              <a:t>10</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33" name="petunia-817383.jpg"/>
          <p:cNvGrpSpPr/>
          <p:nvPr/>
        </p:nvGrpSpPr>
        <p:grpSpPr>
          <a:xfrm rot="21300000">
            <a:off x="6355712" y="3771869"/>
            <a:ext cx="11845814" cy="8714730"/>
            <a:chOff x="0" y="0"/>
            <a:chExt cx="11845813" cy="8714729"/>
          </a:xfrm>
        </p:grpSpPr>
        <p:pic>
          <p:nvPicPr>
            <p:cNvPr id="132" name="petunia-817383.jpg" descr="petunia-817383.jpg"/>
            <p:cNvPicPr>
              <a:picLocks noChangeAspect="1"/>
            </p:cNvPicPr>
            <p:nvPr/>
          </p:nvPicPr>
          <p:blipFill>
            <a:blip r:embed="rId2">
              <a:extLst/>
            </a:blip>
            <a:stretch>
              <a:fillRect/>
            </a:stretch>
          </p:blipFill>
          <p:spPr>
            <a:xfrm>
              <a:off x="215900" y="139699"/>
              <a:ext cx="11414014" cy="8155931"/>
            </a:xfrm>
            <a:prstGeom prst="rect">
              <a:avLst/>
            </a:prstGeom>
            <a:ln>
              <a:noFill/>
            </a:ln>
            <a:effectLst/>
          </p:spPr>
        </p:pic>
        <p:pic>
          <p:nvPicPr>
            <p:cNvPr id="131" name="petunia-817383.jpg" descr="petunia-817383.jpg"/>
            <p:cNvPicPr>
              <a:picLocks noChangeAspect="0"/>
            </p:cNvPicPr>
            <p:nvPr/>
          </p:nvPicPr>
          <p:blipFill>
            <a:blip r:embed="rId3">
              <a:extLst/>
            </a:blip>
            <a:stretch>
              <a:fillRect/>
            </a:stretch>
          </p:blipFill>
          <p:spPr>
            <a:xfrm>
              <a:off x="0" y="0"/>
              <a:ext cx="11845814" cy="8714730"/>
            </a:xfrm>
            <a:prstGeom prst="rect">
              <a:avLst/>
            </a:prstGeom>
            <a:effectLst/>
          </p:spPr>
        </p:pic>
      </p:grpSp>
      <p:sp>
        <p:nvSpPr>
          <p:cNvPr id="134" name="OH NO! NOT AGAIN!"/>
          <p:cNvSpPr/>
          <p:nvPr/>
        </p:nvSpPr>
        <p:spPr>
          <a:xfrm>
            <a:off x="5825243" y="729767"/>
            <a:ext cx="6802835" cy="43322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16765" y="0"/>
                  <a:pt x="21600" y="4031"/>
                  <a:pt x="21600" y="9001"/>
                </a:cubicBezTo>
                <a:cubicBezTo>
                  <a:pt x="21600" y="11529"/>
                  <a:pt x="20346" y="13809"/>
                  <a:pt x="18332" y="15444"/>
                </a:cubicBezTo>
                <a:lnTo>
                  <a:pt x="21456" y="21600"/>
                </a:lnTo>
                <a:lnTo>
                  <a:pt x="14891" y="17328"/>
                </a:lnTo>
                <a:cubicBezTo>
                  <a:pt x="13629" y="17759"/>
                  <a:pt x="12249" y="18001"/>
                  <a:pt x="10801" y="18001"/>
                </a:cubicBezTo>
                <a:cubicBezTo>
                  <a:pt x="4836" y="18001"/>
                  <a:pt x="0" y="13972"/>
                  <a:pt x="0" y="9001"/>
                </a:cubicBezTo>
                <a:cubicBezTo>
                  <a:pt x="0" y="4031"/>
                  <a:pt x="4836" y="0"/>
                  <a:pt x="10801" y="0"/>
                </a:cubicBezTo>
                <a:close/>
              </a:path>
            </a:pathLst>
          </a:custGeom>
          <a:solidFill>
            <a:schemeClr val="accent5"/>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b="0" sz="6400">
                <a:latin typeface="+mn-lt"/>
                <a:ea typeface="+mn-ea"/>
                <a:cs typeface="+mn-cs"/>
                <a:sym typeface="Helvetica Neue Medium"/>
              </a:defRPr>
            </a:pPr>
            <a:r>
              <a:t>OH NO!</a:t>
            </a:r>
            <a:br/>
            <a:r>
              <a:t>NOT AGAIN!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Java in Docker - Memory"/>
          <p:cNvSpPr txBox="1"/>
          <p:nvPr>
            <p:ph type="title"/>
          </p:nvPr>
        </p:nvSpPr>
        <p:spPr>
          <a:prstGeom prst="rect">
            <a:avLst/>
          </a:prstGeom>
        </p:spPr>
        <p:txBody>
          <a:bodyPr/>
          <a:lstStyle/>
          <a:p>
            <a:pPr/>
            <a:r>
              <a:t>Java in Docker - Memory</a:t>
            </a:r>
          </a:p>
        </p:txBody>
      </p:sp>
      <p:sp>
        <p:nvSpPr>
          <p:cNvPr id="196" name="Docker can set memory and CPU limitations that Java can’t automatically detect…"/>
          <p:cNvSpPr txBox="1"/>
          <p:nvPr>
            <p:ph type="body" idx="1"/>
          </p:nvPr>
        </p:nvSpPr>
        <p:spPr>
          <a:prstGeom prst="rect">
            <a:avLst/>
          </a:prstGeom>
        </p:spPr>
        <p:txBody>
          <a:bodyPr/>
          <a:lstStyle/>
          <a:p>
            <a:pPr marL="527050" indent="-527050" defTabSz="685165">
              <a:spcBef>
                <a:spcPts val="4800"/>
              </a:spcBef>
              <a:defRPr sz="5312">
                <a:latin typeface="Helvetica Neue Light"/>
                <a:ea typeface="Helvetica Neue Light"/>
                <a:cs typeface="Helvetica Neue Light"/>
                <a:sym typeface="Helvetica Neue Light"/>
              </a:defRPr>
            </a:pPr>
            <a:r>
              <a:t>Docker can set memory and CPU limitations that Java can’t automatically detect</a:t>
            </a:r>
          </a:p>
          <a:p>
            <a:pPr marL="527050" indent="-527050" defTabSz="685165">
              <a:spcBef>
                <a:spcPts val="4800"/>
              </a:spcBef>
              <a:defRPr sz="5312">
                <a:latin typeface="Helvetica Neue Light"/>
                <a:ea typeface="Helvetica Neue Light"/>
                <a:cs typeface="Helvetica Neue Light"/>
                <a:sym typeface="Helvetica Neue Light"/>
              </a:defRPr>
            </a:pPr>
            <a:r>
              <a:t>Limit a container to get only 100MB of memory, Java before 8u131 doesn’t see this limit</a:t>
            </a:r>
          </a:p>
          <a:p>
            <a:pPr marL="527050" indent="-527050" defTabSz="685165">
              <a:spcBef>
                <a:spcPts val="4800"/>
              </a:spcBef>
              <a:defRPr sz="5312">
                <a:latin typeface="Helvetica Neue Light"/>
                <a:ea typeface="Helvetica Neue Light"/>
                <a:cs typeface="Helvetica Neue Light"/>
                <a:sym typeface="Helvetica Neue Light"/>
              </a:defRPr>
            </a:pPr>
            <a:r>
              <a:t>Backported to Java 8u131 onwards</a:t>
            </a:r>
            <a:br/>
            <a:br/>
            <a:r>
              <a:rPr>
                <a:latin typeface="Roboto Mono for Powerline"/>
                <a:ea typeface="Roboto Mono for Powerline"/>
                <a:cs typeface="Roboto Mono for Powerline"/>
                <a:sym typeface="Roboto Mono for Powerline"/>
              </a:rPr>
              <a:t>-XX:+UnlockExperimentalVMOptions \</a:t>
            </a:r>
            <a:br>
              <a:rPr>
                <a:latin typeface="Roboto Mono for Powerline"/>
                <a:ea typeface="Roboto Mono for Powerline"/>
                <a:cs typeface="Roboto Mono for Powerline"/>
                <a:sym typeface="Roboto Mono for Powerline"/>
              </a:rPr>
            </a:br>
            <a:r>
              <a:rPr>
                <a:latin typeface="Roboto Mono for Powerline"/>
                <a:ea typeface="Roboto Mono for Powerline"/>
                <a:cs typeface="Roboto Mono for Powerline"/>
                <a:sym typeface="Roboto Mono for Powerline"/>
              </a:rPr>
              <a:t>-XX:+UseCGroupMemoryLimitForHeap</a:t>
            </a:r>
            <a:endParaRPr>
              <a:latin typeface="Roboto Mono for Powerline"/>
              <a:ea typeface="Roboto Mono for Powerline"/>
              <a:cs typeface="Roboto Mono for Powerline"/>
              <a:sym typeface="Roboto Mono for Powerline"/>
            </a:endParaRPr>
          </a:p>
          <a:p>
            <a:pPr marL="527050" indent="-527050" defTabSz="685165">
              <a:spcBef>
                <a:spcPts val="4800"/>
              </a:spcBef>
              <a:defRPr sz="5312">
                <a:latin typeface="Helvetica Neue Light"/>
                <a:ea typeface="Helvetica Neue Light"/>
                <a:cs typeface="Helvetica Neue Light"/>
                <a:sym typeface="Helvetica Neue Light"/>
              </a:defRPr>
            </a:pPr>
            <a:r>
              <a:t>Java 10+ are the new defaults</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Java in Docker - CPU"/>
          <p:cNvSpPr txBox="1"/>
          <p:nvPr>
            <p:ph type="title"/>
          </p:nvPr>
        </p:nvSpPr>
        <p:spPr>
          <a:prstGeom prst="rect">
            <a:avLst/>
          </a:prstGeom>
        </p:spPr>
        <p:txBody>
          <a:bodyPr/>
          <a:lstStyle/>
          <a:p>
            <a:pPr/>
            <a:r>
              <a:t>Java in Docker - CPU</a:t>
            </a:r>
          </a:p>
        </p:txBody>
      </p:sp>
      <p:sp>
        <p:nvSpPr>
          <p:cNvPr id="199" name="JVM will look at the hardware and detect the amount of CPU’s…"/>
          <p:cNvSpPr txBox="1"/>
          <p:nvPr>
            <p:ph type="body" idx="1"/>
          </p:nvPr>
        </p:nvSpPr>
        <p:spPr>
          <a:prstGeom prst="rect">
            <a:avLst/>
          </a:prstGeom>
        </p:spPr>
        <p:txBody>
          <a:bodyPr/>
          <a:lstStyle/>
          <a:p>
            <a:pPr>
              <a:defRPr sz="6400">
                <a:latin typeface="Helvetica Neue Light"/>
                <a:ea typeface="Helvetica Neue Light"/>
                <a:cs typeface="Helvetica Neue Light"/>
                <a:sym typeface="Helvetica Neue Light"/>
              </a:defRPr>
            </a:pPr>
            <a:r>
              <a:t>JVM will look at the hardware and detect the amount of CPU’s</a:t>
            </a:r>
          </a:p>
          <a:p>
            <a:pPr>
              <a:defRPr sz="6400">
                <a:latin typeface="Helvetica Neue Light"/>
                <a:ea typeface="Helvetica Neue Light"/>
                <a:cs typeface="Helvetica Neue Light"/>
                <a:sym typeface="Helvetica Neue Light"/>
              </a:defRPr>
            </a:pPr>
            <a:r>
              <a:t>Docker might not allow you to use all these CPUs</a:t>
            </a:r>
          </a:p>
          <a:p>
            <a:pPr>
              <a:defRPr sz="6400">
                <a:latin typeface="Helvetica Neue Light"/>
                <a:ea typeface="Helvetica Neue Light"/>
                <a:cs typeface="Helvetica Neue Light"/>
                <a:sym typeface="Helvetica Neue Light"/>
              </a:defRPr>
            </a:pPr>
            <a:r>
              <a:t>Not back-ported to Java 8 or Java 9, it was tackled in Java 10 (</a:t>
            </a:r>
            <a:r>
              <a:rPr u="sng">
                <a:hlinkClick r:id="rId2" invalidUrl="" action="" tgtFrame="" tooltip="" history="1" highlightClick="0" endSnd="0"/>
              </a:rPr>
              <a:t>JDK-8146115</a:t>
            </a:r>
            <a:r>
              <a:t>)</a:t>
            </a:r>
          </a:p>
          <a:p>
            <a:pPr>
              <a:defRPr sz="6400">
                <a:latin typeface="Helvetica Neue Light"/>
                <a:ea typeface="Helvetica Neue Light"/>
                <a:cs typeface="Helvetica Neue Light"/>
                <a:sym typeface="Helvetica Neue Light"/>
              </a:defRPr>
            </a:pPr>
            <a:r>
              <a:rPr>
                <a:latin typeface="Roboto Mono for Powerline"/>
                <a:ea typeface="Roboto Mono for Powerline"/>
                <a:cs typeface="Roboto Mono for Powerline"/>
                <a:sym typeface="Roboto Mono for Powerline"/>
              </a:rPr>
              <a:t>--cpus=“.5”</a:t>
            </a:r>
            <a:r>
              <a:t> or </a:t>
            </a:r>
            <a:r>
              <a:rPr>
                <a:latin typeface="Roboto Mono for Powerline"/>
                <a:ea typeface="Roboto Mono for Powerline"/>
                <a:cs typeface="Roboto Mono for Powerline"/>
                <a:sym typeface="Roboto Mono for Powerline"/>
              </a:rPr>
              <a:t>--cpuset-cpus=”0-3”</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More in detail …"/>
          <p:cNvSpPr txBox="1"/>
          <p:nvPr>
            <p:ph type="title"/>
          </p:nvPr>
        </p:nvSpPr>
        <p:spPr>
          <a:prstGeom prst="rect">
            <a:avLst/>
          </a:prstGeom>
        </p:spPr>
        <p:txBody>
          <a:bodyPr/>
          <a:lstStyle/>
          <a:p>
            <a:pPr/>
            <a:r>
              <a:t>More in detail …</a:t>
            </a:r>
          </a:p>
        </p:txBody>
      </p:sp>
      <p:sp>
        <p:nvSpPr>
          <p:cNvPr id="202" name="Java and Docker the Limitations…"/>
          <p:cNvSpPr txBox="1"/>
          <p:nvPr>
            <p:ph type="body" idx="1"/>
          </p:nvPr>
        </p:nvSpPr>
        <p:spPr>
          <a:prstGeom prst="rect">
            <a:avLst/>
          </a:prstGeom>
        </p:spPr>
        <p:txBody>
          <a:bodyPr/>
          <a:lstStyle/>
          <a:p>
            <a:pPr>
              <a:defRPr sz="6400">
                <a:latin typeface="Helvetica Neue Light"/>
                <a:ea typeface="Helvetica Neue Light"/>
                <a:cs typeface="Helvetica Neue Light"/>
                <a:sym typeface="Helvetica Neue Light"/>
              </a:defRPr>
            </a:pPr>
            <a:r>
              <a:rPr u="sng">
                <a:hlinkClick r:id="rId2" invalidUrl="" action="" tgtFrame="" tooltip="" history="1" highlightClick="0" endSnd="0"/>
              </a:rPr>
              <a:t>Java and Docker the Limitations</a:t>
            </a:r>
          </a:p>
          <a:p>
            <a:pPr>
              <a:defRPr sz="6400">
                <a:latin typeface="Helvetica Neue Light"/>
                <a:ea typeface="Helvetica Neue Light"/>
                <a:cs typeface="Helvetica Neue Light"/>
                <a:sym typeface="Helvetica Neue Light"/>
              </a:defRPr>
            </a:pPr>
            <a:r>
              <a:rPr u="sng">
                <a:hlinkClick r:id="rId3" invalidUrl="" action="" tgtFrame="" tooltip="" history="1" highlightClick="0" endSnd="0"/>
              </a:rPr>
              <a:t>Docker and the PID 1 zombie reaping problem</a:t>
            </a:r>
          </a:p>
          <a:p>
            <a:pPr>
              <a:defRPr sz="6400">
                <a:latin typeface="Helvetica Neue Light"/>
                <a:ea typeface="Helvetica Neue Light"/>
                <a:cs typeface="Helvetica Neue Light"/>
                <a:sym typeface="Helvetica Neue Light"/>
              </a:defRPr>
            </a:pPr>
            <a:r>
              <a:rPr u="sng">
                <a:hlinkClick r:id="rId4" invalidUrl="" action="" tgtFrame="" tooltip="" history="1" highlightClick="0" endSnd="0"/>
              </a:rPr>
              <a:t>Is Docker eating Java Lunch</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tile tx="0" ty="0" sx="100000" sy="100000" flip="none" algn="tl"/>
        </a:blipFill>
      </p:bgPr>
    </p:bg>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Building Blocks"/>
          <p:cNvSpPr txBox="1"/>
          <p:nvPr>
            <p:ph type="title"/>
          </p:nvPr>
        </p:nvSpPr>
        <p:spPr>
          <a:prstGeom prst="rect">
            <a:avLst/>
          </a:prstGeom>
        </p:spPr>
        <p:txBody>
          <a:bodyPr/>
          <a:lstStyle/>
          <a:p>
            <a:pPr/>
            <a:r>
              <a:t>Building Blocks</a:t>
            </a:r>
          </a:p>
        </p:txBody>
      </p:sp>
      <p:sp>
        <p:nvSpPr>
          <p:cNvPr id="206" name="CentOS 7"/>
          <p:cNvSpPr/>
          <p:nvPr/>
        </p:nvSpPr>
        <p:spPr>
          <a:xfrm>
            <a:off x="1827452" y="4364450"/>
            <a:ext cx="7380306" cy="1863279"/>
          </a:xfrm>
          <a:prstGeom prst="rect">
            <a:avLst/>
          </a:prstGeom>
          <a:solidFill>
            <a:schemeClr val="accent1">
              <a:lumOff val="1352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CentOS 7</a:t>
            </a:r>
          </a:p>
        </p:txBody>
      </p:sp>
      <p:sp>
        <p:nvSpPr>
          <p:cNvPr id="207" name="OpenJDK"/>
          <p:cNvSpPr/>
          <p:nvPr/>
        </p:nvSpPr>
        <p:spPr>
          <a:xfrm>
            <a:off x="1827452" y="6866160"/>
            <a:ext cx="7380306" cy="1863279"/>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OpenJDK</a:t>
            </a:r>
          </a:p>
        </p:txBody>
      </p:sp>
      <p:sp>
        <p:nvSpPr>
          <p:cNvPr id="208" name="Horizon"/>
          <p:cNvSpPr/>
          <p:nvPr/>
        </p:nvSpPr>
        <p:spPr>
          <a:xfrm>
            <a:off x="1827452" y="9367871"/>
            <a:ext cx="7380306" cy="1863279"/>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Horizon</a:t>
            </a:r>
          </a:p>
        </p:txBody>
      </p:sp>
      <p:sp>
        <p:nvSpPr>
          <p:cNvPr id="209" name="https://github.com/opennms-forge/docker-horizon-core-web"/>
          <p:cNvSpPr txBox="1"/>
          <p:nvPr/>
        </p:nvSpPr>
        <p:spPr>
          <a:xfrm>
            <a:off x="9434154" y="9969717"/>
            <a:ext cx="13213030" cy="6595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800" u="sng">
                <a:hlinkClick r:id="rId3" invalidUrl="" action="" tgtFrame="" tooltip="" history="1" highlightClick="0" endSnd="0"/>
              </a:defRPr>
            </a:lvl1pPr>
          </a:lstStyle>
          <a:p>
            <a:pPr>
              <a:defRPr u="none"/>
            </a:pPr>
            <a:r>
              <a:rPr u="sng">
                <a:hlinkClick r:id="rId3" invalidUrl="" action="" tgtFrame="" tooltip="" history="1" highlightClick="0" endSnd="0"/>
              </a:rPr>
              <a:t>https://github.com/opennms-forge/docker-horizon-core-web</a:t>
            </a:r>
          </a:p>
        </p:txBody>
      </p:sp>
      <p:sp>
        <p:nvSpPr>
          <p:cNvPr id="210" name="https://github.com/opennms-forge/docker-openjdk">
            <a:hlinkClick r:id="rId4" invalidUrl="" action="" tgtFrame="" tooltip="" history="1" highlightClick="0" endSnd="0"/>
          </p:cNvPr>
          <p:cNvSpPr txBox="1"/>
          <p:nvPr/>
        </p:nvSpPr>
        <p:spPr>
          <a:xfrm>
            <a:off x="9434153" y="7468006"/>
            <a:ext cx="13213030" cy="65958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0" sz="3800" u="sng">
                <a:hlinkClick r:id="rId4" invalidUrl="" action="" tgtFrame="" tooltip="" history="1" highlightClick="0" endSnd="0"/>
              </a:defRPr>
            </a:lvl1pPr>
          </a:lstStyle>
          <a:p>
            <a:pPr>
              <a:defRPr u="none"/>
            </a:pPr>
            <a:r>
              <a:rPr u="sng">
                <a:hlinkClick r:id="rId4" invalidUrl="" action="" tgtFrame="" tooltip="" history="1" highlightClick="0" endSnd="0"/>
              </a:rPr>
              <a:t>https://github.com/opennms-forge/docker-openjdk</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Building Blocks"/>
          <p:cNvSpPr txBox="1"/>
          <p:nvPr>
            <p:ph type="title"/>
          </p:nvPr>
        </p:nvSpPr>
        <p:spPr>
          <a:prstGeom prst="rect">
            <a:avLst/>
          </a:prstGeom>
        </p:spPr>
        <p:txBody>
          <a:bodyPr/>
          <a:lstStyle/>
          <a:p>
            <a:pPr/>
            <a:r>
              <a:t>Building Blocks</a:t>
            </a:r>
          </a:p>
        </p:txBody>
      </p:sp>
      <p:sp>
        <p:nvSpPr>
          <p:cNvPr id="215" name="CentOS 7"/>
          <p:cNvSpPr/>
          <p:nvPr/>
        </p:nvSpPr>
        <p:spPr>
          <a:xfrm>
            <a:off x="1827452" y="4364450"/>
            <a:ext cx="7380306" cy="1863279"/>
          </a:xfrm>
          <a:prstGeom prst="rect">
            <a:avLst/>
          </a:prstGeom>
          <a:solidFill>
            <a:srgbClr val="A9A9A9">
              <a:alpha val="70452"/>
            </a:srgb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CentOS 7</a:t>
            </a:r>
          </a:p>
        </p:txBody>
      </p:sp>
      <p:sp>
        <p:nvSpPr>
          <p:cNvPr id="216" name="OpenJDK"/>
          <p:cNvSpPr/>
          <p:nvPr/>
        </p:nvSpPr>
        <p:spPr>
          <a:xfrm>
            <a:off x="1827452" y="6866160"/>
            <a:ext cx="7380306" cy="1863279"/>
          </a:xfrm>
          <a:prstGeom prst="rect">
            <a:avLst/>
          </a:prstGeom>
          <a:solidFill>
            <a:srgbClr val="A9A9A9">
              <a:alpha val="70452"/>
            </a:srgb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OpenJDK</a:t>
            </a:r>
          </a:p>
        </p:txBody>
      </p:sp>
      <p:sp>
        <p:nvSpPr>
          <p:cNvPr id="217" name="Horizon"/>
          <p:cNvSpPr/>
          <p:nvPr/>
        </p:nvSpPr>
        <p:spPr>
          <a:xfrm>
            <a:off x="1827452" y="9367871"/>
            <a:ext cx="7380306" cy="1863279"/>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Horizon</a:t>
            </a:r>
          </a:p>
        </p:txBody>
      </p:sp>
      <p:sp>
        <p:nvSpPr>
          <p:cNvPr id="218" name="https://github.com/opennms-forge/docker-horizon-core-web"/>
          <p:cNvSpPr txBox="1"/>
          <p:nvPr/>
        </p:nvSpPr>
        <p:spPr>
          <a:xfrm>
            <a:off x="9434154" y="9969717"/>
            <a:ext cx="13213030" cy="6595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800" u="sng">
                <a:hlinkClick r:id="rId3" invalidUrl="" action="" tgtFrame="" tooltip="" history="1" highlightClick="0" endSnd="0"/>
              </a:defRPr>
            </a:lvl1pPr>
          </a:lstStyle>
          <a:p>
            <a:pPr>
              <a:defRPr u="none"/>
            </a:pPr>
            <a:r>
              <a:rPr u="sng">
                <a:hlinkClick r:id="rId3" invalidUrl="" action="" tgtFrame="" tooltip="" history="1" highlightClick="0" endSnd="0"/>
              </a:rPr>
              <a:t>https://github.com/opennms-forge/docker-horizon-core-web</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Building Blocks"/>
          <p:cNvSpPr txBox="1"/>
          <p:nvPr>
            <p:ph type="title"/>
          </p:nvPr>
        </p:nvSpPr>
        <p:spPr>
          <a:prstGeom prst="rect">
            <a:avLst/>
          </a:prstGeom>
        </p:spPr>
        <p:txBody>
          <a:bodyPr/>
          <a:lstStyle/>
          <a:p>
            <a:pPr/>
            <a:r>
              <a:t>Building Blocks</a:t>
            </a:r>
          </a:p>
        </p:txBody>
      </p:sp>
      <p:sp>
        <p:nvSpPr>
          <p:cNvPr id="223" name="Rounded Rectangle"/>
          <p:cNvSpPr/>
          <p:nvPr/>
        </p:nvSpPr>
        <p:spPr>
          <a:xfrm>
            <a:off x="2140044" y="3561686"/>
            <a:ext cx="9002924" cy="7973504"/>
          </a:xfrm>
          <a:prstGeom prst="roundRect">
            <a:avLst>
              <a:gd name="adj" fmla="val 12402"/>
            </a:avLst>
          </a:prstGeom>
          <a:ln w="76200">
            <a:solidFill>
              <a:schemeClr val="accent1">
                <a:lumOff val="13529"/>
              </a:schemeClr>
            </a:solidFill>
            <a:miter lim="400000"/>
          </a:ln>
        </p:spPr>
        <p:txBody>
          <a:bodyPr lIns="50800" tIns="50800" rIns="50800" bIns="50800" anchor="ctr"/>
          <a:lstStyle/>
          <a:p>
            <a:pPr>
              <a:defRPr b="0" sz="3200">
                <a:latin typeface="+mn-lt"/>
                <a:ea typeface="+mn-ea"/>
                <a:cs typeface="+mn-cs"/>
                <a:sym typeface="Helvetica Neue Medium"/>
              </a:defRPr>
            </a:pPr>
          </a:p>
        </p:txBody>
      </p:sp>
      <p:sp>
        <p:nvSpPr>
          <p:cNvPr id="224" name="Horizon"/>
          <p:cNvSpPr/>
          <p:nvPr/>
        </p:nvSpPr>
        <p:spPr>
          <a:xfrm>
            <a:off x="2736995" y="4446137"/>
            <a:ext cx="7380306" cy="1863278"/>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Horizon</a:t>
            </a:r>
          </a:p>
        </p:txBody>
      </p:sp>
      <p:sp>
        <p:nvSpPr>
          <p:cNvPr id="225" name="PostgreSQL"/>
          <p:cNvSpPr/>
          <p:nvPr/>
        </p:nvSpPr>
        <p:spPr>
          <a:xfrm>
            <a:off x="14266699" y="4446137"/>
            <a:ext cx="7380307" cy="1863278"/>
          </a:xfrm>
          <a:prstGeom prst="rect">
            <a:avLst/>
          </a:prstGeom>
          <a:solidFill>
            <a:schemeClr val="accent1">
              <a:lumOff val="1352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PostgreSQL</a:t>
            </a:r>
          </a:p>
        </p:txBody>
      </p:sp>
      <p:sp>
        <p:nvSpPr>
          <p:cNvPr id="226" name="Database"/>
          <p:cNvSpPr/>
          <p:nvPr/>
        </p:nvSpPr>
        <p:spPr>
          <a:xfrm>
            <a:off x="16384120" y="6537074"/>
            <a:ext cx="4971130" cy="1270001"/>
          </a:xfrm>
          <a:prstGeom prst="roundRect">
            <a:avLst>
              <a:gd name="adj" fmla="val 15000"/>
            </a:avLst>
          </a:prstGeom>
          <a:solidFill>
            <a:srgbClr val="6C6C6C"/>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3200">
                <a:latin typeface="+mn-lt"/>
                <a:ea typeface="+mn-ea"/>
                <a:cs typeface="+mn-cs"/>
                <a:sym typeface="Helvetica Neue Medium"/>
              </a:defRPr>
            </a:lvl1pPr>
          </a:lstStyle>
          <a:p>
            <a:pPr/>
            <a:r>
              <a:t>Database</a:t>
            </a:r>
          </a:p>
        </p:txBody>
      </p:sp>
      <p:sp>
        <p:nvSpPr>
          <p:cNvPr id="227" name="RRD Files"/>
          <p:cNvSpPr/>
          <p:nvPr/>
        </p:nvSpPr>
        <p:spPr>
          <a:xfrm>
            <a:off x="4932784" y="6540110"/>
            <a:ext cx="4971130" cy="1270001"/>
          </a:xfrm>
          <a:prstGeom prst="roundRect">
            <a:avLst>
              <a:gd name="adj" fmla="val 15000"/>
            </a:avLst>
          </a:prstGeom>
          <a:solidFill>
            <a:srgbClr val="6C6C6C"/>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3200">
                <a:latin typeface="+mn-lt"/>
                <a:ea typeface="+mn-ea"/>
                <a:cs typeface="+mn-cs"/>
                <a:sym typeface="Helvetica Neue Medium"/>
              </a:defRPr>
            </a:lvl1pPr>
          </a:lstStyle>
          <a:p>
            <a:pPr/>
            <a:r>
              <a:t>RRD Files</a:t>
            </a:r>
          </a:p>
        </p:txBody>
      </p:sp>
      <p:sp>
        <p:nvSpPr>
          <p:cNvPr id="228" name="Configuration"/>
          <p:cNvSpPr/>
          <p:nvPr/>
        </p:nvSpPr>
        <p:spPr>
          <a:xfrm>
            <a:off x="4932784" y="8020334"/>
            <a:ext cx="4971130" cy="1270001"/>
          </a:xfrm>
          <a:prstGeom prst="roundRect">
            <a:avLst>
              <a:gd name="adj" fmla="val 15000"/>
            </a:avLst>
          </a:prstGeom>
          <a:solidFill>
            <a:srgbClr val="6C6C6C"/>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3200">
                <a:latin typeface="+mn-lt"/>
                <a:ea typeface="+mn-ea"/>
                <a:cs typeface="+mn-cs"/>
                <a:sym typeface="Helvetica Neue Medium"/>
              </a:defRPr>
            </a:lvl1pPr>
          </a:lstStyle>
          <a:p>
            <a:pPr/>
            <a:r>
              <a:t>Configuration</a:t>
            </a:r>
          </a:p>
        </p:txBody>
      </p:sp>
      <p:sp>
        <p:nvSpPr>
          <p:cNvPr id="229" name="Coins"/>
          <p:cNvSpPr/>
          <p:nvPr/>
        </p:nvSpPr>
        <p:spPr>
          <a:xfrm>
            <a:off x="2996419" y="6557546"/>
            <a:ext cx="1266198" cy="1270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7949" y="0"/>
                  <a:pt x="5266" y="392"/>
                  <a:pt x="3255" y="1111"/>
                </a:cubicBezTo>
                <a:cubicBezTo>
                  <a:pt x="1360" y="1787"/>
                  <a:pt x="273" y="2685"/>
                  <a:pt x="273" y="3572"/>
                </a:cubicBezTo>
                <a:cubicBezTo>
                  <a:pt x="273" y="4460"/>
                  <a:pt x="1360" y="5360"/>
                  <a:pt x="3255" y="6035"/>
                </a:cubicBezTo>
                <a:cubicBezTo>
                  <a:pt x="5266" y="6749"/>
                  <a:pt x="7949" y="7147"/>
                  <a:pt x="10801" y="7147"/>
                </a:cubicBezTo>
                <a:cubicBezTo>
                  <a:pt x="13652" y="7147"/>
                  <a:pt x="16334" y="6754"/>
                  <a:pt x="18345" y="6035"/>
                </a:cubicBezTo>
                <a:cubicBezTo>
                  <a:pt x="20240" y="5360"/>
                  <a:pt x="21327" y="4460"/>
                  <a:pt x="21327" y="3572"/>
                </a:cubicBezTo>
                <a:cubicBezTo>
                  <a:pt x="21327" y="2685"/>
                  <a:pt x="20240" y="1787"/>
                  <a:pt x="18345" y="1111"/>
                </a:cubicBezTo>
                <a:cubicBezTo>
                  <a:pt x="16334" y="398"/>
                  <a:pt x="13652" y="0"/>
                  <a:pt x="10801" y="0"/>
                </a:cubicBezTo>
                <a:close/>
                <a:moveTo>
                  <a:pt x="12" y="4505"/>
                </a:moveTo>
                <a:lnTo>
                  <a:pt x="12" y="5914"/>
                </a:lnTo>
                <a:cubicBezTo>
                  <a:pt x="12" y="8033"/>
                  <a:pt x="4846" y="9754"/>
                  <a:pt x="10811" y="9754"/>
                </a:cubicBezTo>
                <a:cubicBezTo>
                  <a:pt x="16776" y="9754"/>
                  <a:pt x="21600" y="8039"/>
                  <a:pt x="21600" y="5914"/>
                </a:cubicBezTo>
                <a:lnTo>
                  <a:pt x="21600" y="4505"/>
                </a:lnTo>
                <a:cubicBezTo>
                  <a:pt x="21136" y="5284"/>
                  <a:pt x="20088" y="5991"/>
                  <a:pt x="18531" y="6541"/>
                </a:cubicBezTo>
                <a:cubicBezTo>
                  <a:pt x="16460" y="7276"/>
                  <a:pt x="13718" y="7679"/>
                  <a:pt x="10806" y="7679"/>
                </a:cubicBezTo>
                <a:cubicBezTo>
                  <a:pt x="7894" y="7679"/>
                  <a:pt x="5146" y="7276"/>
                  <a:pt x="3081" y="6541"/>
                </a:cubicBezTo>
                <a:cubicBezTo>
                  <a:pt x="1524" y="5985"/>
                  <a:pt x="476" y="5284"/>
                  <a:pt x="12" y="4505"/>
                </a:cubicBezTo>
                <a:close/>
                <a:moveTo>
                  <a:pt x="0" y="7320"/>
                </a:moveTo>
                <a:lnTo>
                  <a:pt x="0" y="8284"/>
                </a:lnTo>
                <a:cubicBezTo>
                  <a:pt x="0" y="10402"/>
                  <a:pt x="4836" y="12123"/>
                  <a:pt x="10801" y="12123"/>
                </a:cubicBezTo>
                <a:cubicBezTo>
                  <a:pt x="16766" y="12123"/>
                  <a:pt x="21600" y="10408"/>
                  <a:pt x="21600" y="8284"/>
                </a:cubicBezTo>
                <a:lnTo>
                  <a:pt x="21600" y="7320"/>
                </a:lnTo>
                <a:cubicBezTo>
                  <a:pt x="21458" y="7495"/>
                  <a:pt x="21295" y="7664"/>
                  <a:pt x="21098" y="7827"/>
                </a:cubicBezTo>
                <a:cubicBezTo>
                  <a:pt x="20508" y="8329"/>
                  <a:pt x="19672" y="8769"/>
                  <a:pt x="18618" y="9145"/>
                </a:cubicBezTo>
                <a:cubicBezTo>
                  <a:pt x="16520" y="9891"/>
                  <a:pt x="13745" y="10299"/>
                  <a:pt x="10801" y="10299"/>
                </a:cubicBezTo>
                <a:cubicBezTo>
                  <a:pt x="7856" y="10299"/>
                  <a:pt x="5080" y="9891"/>
                  <a:pt x="2982" y="9145"/>
                </a:cubicBezTo>
                <a:cubicBezTo>
                  <a:pt x="1928" y="8769"/>
                  <a:pt x="1099" y="8329"/>
                  <a:pt x="504" y="7827"/>
                </a:cubicBezTo>
                <a:cubicBezTo>
                  <a:pt x="307" y="7664"/>
                  <a:pt x="142" y="7495"/>
                  <a:pt x="0" y="7320"/>
                </a:cubicBezTo>
                <a:close/>
                <a:moveTo>
                  <a:pt x="0" y="9689"/>
                </a:moveTo>
                <a:lnTo>
                  <a:pt x="0" y="10653"/>
                </a:lnTo>
                <a:cubicBezTo>
                  <a:pt x="0" y="12771"/>
                  <a:pt x="4836" y="14492"/>
                  <a:pt x="10801" y="14492"/>
                </a:cubicBezTo>
                <a:cubicBezTo>
                  <a:pt x="16766" y="14492"/>
                  <a:pt x="21600" y="12777"/>
                  <a:pt x="21600" y="10653"/>
                </a:cubicBezTo>
                <a:lnTo>
                  <a:pt x="21600" y="9689"/>
                </a:lnTo>
                <a:cubicBezTo>
                  <a:pt x="21458" y="9864"/>
                  <a:pt x="21295" y="10033"/>
                  <a:pt x="21098" y="10197"/>
                </a:cubicBezTo>
                <a:cubicBezTo>
                  <a:pt x="20508" y="10698"/>
                  <a:pt x="19672" y="11138"/>
                  <a:pt x="18618" y="11514"/>
                </a:cubicBezTo>
                <a:cubicBezTo>
                  <a:pt x="16520" y="12260"/>
                  <a:pt x="13745" y="12668"/>
                  <a:pt x="10801" y="12668"/>
                </a:cubicBezTo>
                <a:cubicBezTo>
                  <a:pt x="7856" y="12668"/>
                  <a:pt x="5080" y="12260"/>
                  <a:pt x="2982" y="11514"/>
                </a:cubicBezTo>
                <a:cubicBezTo>
                  <a:pt x="1928" y="11138"/>
                  <a:pt x="1099" y="10698"/>
                  <a:pt x="504" y="10197"/>
                </a:cubicBezTo>
                <a:cubicBezTo>
                  <a:pt x="307" y="10033"/>
                  <a:pt x="142" y="9864"/>
                  <a:pt x="0" y="9689"/>
                </a:cubicBezTo>
                <a:close/>
                <a:moveTo>
                  <a:pt x="0" y="12059"/>
                </a:moveTo>
                <a:lnTo>
                  <a:pt x="0" y="13022"/>
                </a:lnTo>
                <a:cubicBezTo>
                  <a:pt x="0" y="15141"/>
                  <a:pt x="4836" y="16862"/>
                  <a:pt x="10801" y="16862"/>
                </a:cubicBezTo>
                <a:cubicBezTo>
                  <a:pt x="16766" y="16862"/>
                  <a:pt x="21600" y="15146"/>
                  <a:pt x="21600" y="13022"/>
                </a:cubicBezTo>
                <a:lnTo>
                  <a:pt x="21600" y="12059"/>
                </a:lnTo>
                <a:cubicBezTo>
                  <a:pt x="21458" y="12233"/>
                  <a:pt x="21295" y="12402"/>
                  <a:pt x="21098" y="12566"/>
                </a:cubicBezTo>
                <a:cubicBezTo>
                  <a:pt x="20508" y="13067"/>
                  <a:pt x="19672" y="13507"/>
                  <a:pt x="18618" y="13883"/>
                </a:cubicBezTo>
                <a:cubicBezTo>
                  <a:pt x="16520" y="14629"/>
                  <a:pt x="13745" y="15037"/>
                  <a:pt x="10801" y="15037"/>
                </a:cubicBezTo>
                <a:cubicBezTo>
                  <a:pt x="7856" y="15037"/>
                  <a:pt x="5080" y="14629"/>
                  <a:pt x="2982" y="13883"/>
                </a:cubicBezTo>
                <a:cubicBezTo>
                  <a:pt x="1928" y="13507"/>
                  <a:pt x="1099" y="13067"/>
                  <a:pt x="504" y="12566"/>
                </a:cubicBezTo>
                <a:cubicBezTo>
                  <a:pt x="307" y="12402"/>
                  <a:pt x="142" y="12233"/>
                  <a:pt x="0" y="12059"/>
                </a:cubicBezTo>
                <a:close/>
                <a:moveTo>
                  <a:pt x="0" y="14428"/>
                </a:moveTo>
                <a:lnTo>
                  <a:pt x="0" y="15391"/>
                </a:lnTo>
                <a:cubicBezTo>
                  <a:pt x="0" y="17510"/>
                  <a:pt x="4836" y="19231"/>
                  <a:pt x="10801" y="19231"/>
                </a:cubicBezTo>
                <a:cubicBezTo>
                  <a:pt x="16766" y="19231"/>
                  <a:pt x="21600" y="17515"/>
                  <a:pt x="21600" y="15391"/>
                </a:cubicBezTo>
                <a:lnTo>
                  <a:pt x="21600" y="14428"/>
                </a:lnTo>
                <a:cubicBezTo>
                  <a:pt x="21458" y="14602"/>
                  <a:pt x="21295" y="14772"/>
                  <a:pt x="21098" y="14935"/>
                </a:cubicBezTo>
                <a:cubicBezTo>
                  <a:pt x="20508" y="15436"/>
                  <a:pt x="19672" y="15877"/>
                  <a:pt x="18618" y="16252"/>
                </a:cubicBezTo>
                <a:cubicBezTo>
                  <a:pt x="16520" y="16998"/>
                  <a:pt x="13745" y="17406"/>
                  <a:pt x="10801" y="17406"/>
                </a:cubicBezTo>
                <a:cubicBezTo>
                  <a:pt x="7856" y="17406"/>
                  <a:pt x="5080" y="16998"/>
                  <a:pt x="2982" y="16252"/>
                </a:cubicBezTo>
                <a:cubicBezTo>
                  <a:pt x="1928" y="15877"/>
                  <a:pt x="1099" y="15436"/>
                  <a:pt x="504" y="14935"/>
                </a:cubicBezTo>
                <a:cubicBezTo>
                  <a:pt x="307" y="14772"/>
                  <a:pt x="142" y="14602"/>
                  <a:pt x="0" y="14428"/>
                </a:cubicBezTo>
                <a:close/>
                <a:moveTo>
                  <a:pt x="0" y="16797"/>
                </a:moveTo>
                <a:lnTo>
                  <a:pt x="0" y="17760"/>
                </a:lnTo>
                <a:cubicBezTo>
                  <a:pt x="0" y="19879"/>
                  <a:pt x="4836" y="21600"/>
                  <a:pt x="10801" y="21600"/>
                </a:cubicBezTo>
                <a:cubicBezTo>
                  <a:pt x="16766" y="21600"/>
                  <a:pt x="21600" y="19879"/>
                  <a:pt x="21600" y="17760"/>
                </a:cubicBezTo>
                <a:lnTo>
                  <a:pt x="21600" y="16797"/>
                </a:lnTo>
                <a:cubicBezTo>
                  <a:pt x="21458" y="16971"/>
                  <a:pt x="21295" y="17141"/>
                  <a:pt x="21098" y="17304"/>
                </a:cubicBezTo>
                <a:cubicBezTo>
                  <a:pt x="20508" y="17805"/>
                  <a:pt x="19672" y="18246"/>
                  <a:pt x="18618" y="18622"/>
                </a:cubicBezTo>
                <a:cubicBezTo>
                  <a:pt x="16520" y="19368"/>
                  <a:pt x="13745" y="19775"/>
                  <a:pt x="10801" y="19775"/>
                </a:cubicBezTo>
                <a:cubicBezTo>
                  <a:pt x="7856" y="19775"/>
                  <a:pt x="5080" y="19368"/>
                  <a:pt x="2982" y="18622"/>
                </a:cubicBezTo>
                <a:cubicBezTo>
                  <a:pt x="1928" y="18246"/>
                  <a:pt x="1099" y="17805"/>
                  <a:pt x="504" y="17304"/>
                </a:cubicBezTo>
                <a:cubicBezTo>
                  <a:pt x="307" y="17141"/>
                  <a:pt x="142" y="16971"/>
                  <a:pt x="0" y="16797"/>
                </a:cubicBezTo>
                <a:close/>
              </a:path>
            </a:pathLst>
          </a:custGeom>
          <a:solidFill>
            <a:srgbClr val="6C6C6C"/>
          </a:solidFill>
          <a:ln w="12700">
            <a:miter lim="400000"/>
          </a:ln>
        </p:spPr>
        <p:txBody>
          <a:bodyPr lIns="50800" tIns="50800" rIns="50800" bIns="50800" anchor="ctr"/>
          <a:lstStyle/>
          <a:p>
            <a:pPr>
              <a:defRPr b="0" sz="3200">
                <a:latin typeface="+mn-lt"/>
                <a:ea typeface="+mn-ea"/>
                <a:cs typeface="+mn-cs"/>
                <a:sym typeface="Helvetica Neue Medium"/>
              </a:defRPr>
            </a:pPr>
          </a:p>
        </p:txBody>
      </p:sp>
      <p:sp>
        <p:nvSpPr>
          <p:cNvPr id="230" name="Coins"/>
          <p:cNvSpPr/>
          <p:nvPr/>
        </p:nvSpPr>
        <p:spPr>
          <a:xfrm>
            <a:off x="2996419" y="8020334"/>
            <a:ext cx="1266198" cy="1270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7949" y="0"/>
                  <a:pt x="5266" y="392"/>
                  <a:pt x="3255" y="1111"/>
                </a:cubicBezTo>
                <a:cubicBezTo>
                  <a:pt x="1360" y="1787"/>
                  <a:pt x="273" y="2685"/>
                  <a:pt x="273" y="3572"/>
                </a:cubicBezTo>
                <a:cubicBezTo>
                  <a:pt x="273" y="4460"/>
                  <a:pt x="1360" y="5360"/>
                  <a:pt x="3255" y="6035"/>
                </a:cubicBezTo>
                <a:cubicBezTo>
                  <a:pt x="5266" y="6749"/>
                  <a:pt x="7949" y="7147"/>
                  <a:pt x="10801" y="7147"/>
                </a:cubicBezTo>
                <a:cubicBezTo>
                  <a:pt x="13652" y="7147"/>
                  <a:pt x="16334" y="6754"/>
                  <a:pt x="18345" y="6035"/>
                </a:cubicBezTo>
                <a:cubicBezTo>
                  <a:pt x="20240" y="5360"/>
                  <a:pt x="21327" y="4460"/>
                  <a:pt x="21327" y="3572"/>
                </a:cubicBezTo>
                <a:cubicBezTo>
                  <a:pt x="21327" y="2685"/>
                  <a:pt x="20240" y="1787"/>
                  <a:pt x="18345" y="1111"/>
                </a:cubicBezTo>
                <a:cubicBezTo>
                  <a:pt x="16334" y="398"/>
                  <a:pt x="13652" y="0"/>
                  <a:pt x="10801" y="0"/>
                </a:cubicBezTo>
                <a:close/>
                <a:moveTo>
                  <a:pt x="12" y="4505"/>
                </a:moveTo>
                <a:lnTo>
                  <a:pt x="12" y="5914"/>
                </a:lnTo>
                <a:cubicBezTo>
                  <a:pt x="12" y="8033"/>
                  <a:pt x="4846" y="9754"/>
                  <a:pt x="10811" y="9754"/>
                </a:cubicBezTo>
                <a:cubicBezTo>
                  <a:pt x="16776" y="9754"/>
                  <a:pt x="21600" y="8039"/>
                  <a:pt x="21600" y="5914"/>
                </a:cubicBezTo>
                <a:lnTo>
                  <a:pt x="21600" y="4505"/>
                </a:lnTo>
                <a:cubicBezTo>
                  <a:pt x="21136" y="5284"/>
                  <a:pt x="20088" y="5991"/>
                  <a:pt x="18531" y="6541"/>
                </a:cubicBezTo>
                <a:cubicBezTo>
                  <a:pt x="16460" y="7276"/>
                  <a:pt x="13718" y="7679"/>
                  <a:pt x="10806" y="7679"/>
                </a:cubicBezTo>
                <a:cubicBezTo>
                  <a:pt x="7894" y="7679"/>
                  <a:pt x="5146" y="7276"/>
                  <a:pt x="3081" y="6541"/>
                </a:cubicBezTo>
                <a:cubicBezTo>
                  <a:pt x="1524" y="5985"/>
                  <a:pt x="476" y="5284"/>
                  <a:pt x="12" y="4505"/>
                </a:cubicBezTo>
                <a:close/>
                <a:moveTo>
                  <a:pt x="0" y="7320"/>
                </a:moveTo>
                <a:lnTo>
                  <a:pt x="0" y="8284"/>
                </a:lnTo>
                <a:cubicBezTo>
                  <a:pt x="0" y="10402"/>
                  <a:pt x="4836" y="12123"/>
                  <a:pt x="10801" y="12123"/>
                </a:cubicBezTo>
                <a:cubicBezTo>
                  <a:pt x="16766" y="12123"/>
                  <a:pt x="21600" y="10408"/>
                  <a:pt x="21600" y="8284"/>
                </a:cubicBezTo>
                <a:lnTo>
                  <a:pt x="21600" y="7320"/>
                </a:lnTo>
                <a:cubicBezTo>
                  <a:pt x="21458" y="7495"/>
                  <a:pt x="21295" y="7664"/>
                  <a:pt x="21098" y="7827"/>
                </a:cubicBezTo>
                <a:cubicBezTo>
                  <a:pt x="20508" y="8329"/>
                  <a:pt x="19672" y="8769"/>
                  <a:pt x="18618" y="9145"/>
                </a:cubicBezTo>
                <a:cubicBezTo>
                  <a:pt x="16520" y="9891"/>
                  <a:pt x="13745" y="10299"/>
                  <a:pt x="10801" y="10299"/>
                </a:cubicBezTo>
                <a:cubicBezTo>
                  <a:pt x="7856" y="10299"/>
                  <a:pt x="5080" y="9891"/>
                  <a:pt x="2982" y="9145"/>
                </a:cubicBezTo>
                <a:cubicBezTo>
                  <a:pt x="1928" y="8769"/>
                  <a:pt x="1099" y="8329"/>
                  <a:pt x="504" y="7827"/>
                </a:cubicBezTo>
                <a:cubicBezTo>
                  <a:pt x="307" y="7664"/>
                  <a:pt x="142" y="7495"/>
                  <a:pt x="0" y="7320"/>
                </a:cubicBezTo>
                <a:close/>
                <a:moveTo>
                  <a:pt x="0" y="9689"/>
                </a:moveTo>
                <a:lnTo>
                  <a:pt x="0" y="10653"/>
                </a:lnTo>
                <a:cubicBezTo>
                  <a:pt x="0" y="12771"/>
                  <a:pt x="4836" y="14492"/>
                  <a:pt x="10801" y="14492"/>
                </a:cubicBezTo>
                <a:cubicBezTo>
                  <a:pt x="16766" y="14492"/>
                  <a:pt x="21600" y="12777"/>
                  <a:pt x="21600" y="10653"/>
                </a:cubicBezTo>
                <a:lnTo>
                  <a:pt x="21600" y="9689"/>
                </a:lnTo>
                <a:cubicBezTo>
                  <a:pt x="21458" y="9864"/>
                  <a:pt x="21295" y="10033"/>
                  <a:pt x="21098" y="10197"/>
                </a:cubicBezTo>
                <a:cubicBezTo>
                  <a:pt x="20508" y="10698"/>
                  <a:pt x="19672" y="11138"/>
                  <a:pt x="18618" y="11514"/>
                </a:cubicBezTo>
                <a:cubicBezTo>
                  <a:pt x="16520" y="12260"/>
                  <a:pt x="13745" y="12668"/>
                  <a:pt x="10801" y="12668"/>
                </a:cubicBezTo>
                <a:cubicBezTo>
                  <a:pt x="7856" y="12668"/>
                  <a:pt x="5080" y="12260"/>
                  <a:pt x="2982" y="11514"/>
                </a:cubicBezTo>
                <a:cubicBezTo>
                  <a:pt x="1928" y="11138"/>
                  <a:pt x="1099" y="10698"/>
                  <a:pt x="504" y="10197"/>
                </a:cubicBezTo>
                <a:cubicBezTo>
                  <a:pt x="307" y="10033"/>
                  <a:pt x="142" y="9864"/>
                  <a:pt x="0" y="9689"/>
                </a:cubicBezTo>
                <a:close/>
                <a:moveTo>
                  <a:pt x="0" y="12059"/>
                </a:moveTo>
                <a:lnTo>
                  <a:pt x="0" y="13022"/>
                </a:lnTo>
                <a:cubicBezTo>
                  <a:pt x="0" y="15141"/>
                  <a:pt x="4836" y="16862"/>
                  <a:pt x="10801" y="16862"/>
                </a:cubicBezTo>
                <a:cubicBezTo>
                  <a:pt x="16766" y="16862"/>
                  <a:pt x="21600" y="15146"/>
                  <a:pt x="21600" y="13022"/>
                </a:cubicBezTo>
                <a:lnTo>
                  <a:pt x="21600" y="12059"/>
                </a:lnTo>
                <a:cubicBezTo>
                  <a:pt x="21458" y="12233"/>
                  <a:pt x="21295" y="12402"/>
                  <a:pt x="21098" y="12566"/>
                </a:cubicBezTo>
                <a:cubicBezTo>
                  <a:pt x="20508" y="13067"/>
                  <a:pt x="19672" y="13507"/>
                  <a:pt x="18618" y="13883"/>
                </a:cubicBezTo>
                <a:cubicBezTo>
                  <a:pt x="16520" y="14629"/>
                  <a:pt x="13745" y="15037"/>
                  <a:pt x="10801" y="15037"/>
                </a:cubicBezTo>
                <a:cubicBezTo>
                  <a:pt x="7856" y="15037"/>
                  <a:pt x="5080" y="14629"/>
                  <a:pt x="2982" y="13883"/>
                </a:cubicBezTo>
                <a:cubicBezTo>
                  <a:pt x="1928" y="13507"/>
                  <a:pt x="1099" y="13067"/>
                  <a:pt x="504" y="12566"/>
                </a:cubicBezTo>
                <a:cubicBezTo>
                  <a:pt x="307" y="12402"/>
                  <a:pt x="142" y="12233"/>
                  <a:pt x="0" y="12059"/>
                </a:cubicBezTo>
                <a:close/>
                <a:moveTo>
                  <a:pt x="0" y="14428"/>
                </a:moveTo>
                <a:lnTo>
                  <a:pt x="0" y="15391"/>
                </a:lnTo>
                <a:cubicBezTo>
                  <a:pt x="0" y="17510"/>
                  <a:pt x="4836" y="19231"/>
                  <a:pt x="10801" y="19231"/>
                </a:cubicBezTo>
                <a:cubicBezTo>
                  <a:pt x="16766" y="19231"/>
                  <a:pt x="21600" y="17515"/>
                  <a:pt x="21600" y="15391"/>
                </a:cubicBezTo>
                <a:lnTo>
                  <a:pt x="21600" y="14428"/>
                </a:lnTo>
                <a:cubicBezTo>
                  <a:pt x="21458" y="14602"/>
                  <a:pt x="21295" y="14772"/>
                  <a:pt x="21098" y="14935"/>
                </a:cubicBezTo>
                <a:cubicBezTo>
                  <a:pt x="20508" y="15436"/>
                  <a:pt x="19672" y="15877"/>
                  <a:pt x="18618" y="16252"/>
                </a:cubicBezTo>
                <a:cubicBezTo>
                  <a:pt x="16520" y="16998"/>
                  <a:pt x="13745" y="17406"/>
                  <a:pt x="10801" y="17406"/>
                </a:cubicBezTo>
                <a:cubicBezTo>
                  <a:pt x="7856" y="17406"/>
                  <a:pt x="5080" y="16998"/>
                  <a:pt x="2982" y="16252"/>
                </a:cubicBezTo>
                <a:cubicBezTo>
                  <a:pt x="1928" y="15877"/>
                  <a:pt x="1099" y="15436"/>
                  <a:pt x="504" y="14935"/>
                </a:cubicBezTo>
                <a:cubicBezTo>
                  <a:pt x="307" y="14772"/>
                  <a:pt x="142" y="14602"/>
                  <a:pt x="0" y="14428"/>
                </a:cubicBezTo>
                <a:close/>
                <a:moveTo>
                  <a:pt x="0" y="16797"/>
                </a:moveTo>
                <a:lnTo>
                  <a:pt x="0" y="17760"/>
                </a:lnTo>
                <a:cubicBezTo>
                  <a:pt x="0" y="19879"/>
                  <a:pt x="4836" y="21600"/>
                  <a:pt x="10801" y="21600"/>
                </a:cubicBezTo>
                <a:cubicBezTo>
                  <a:pt x="16766" y="21600"/>
                  <a:pt x="21600" y="19879"/>
                  <a:pt x="21600" y="17760"/>
                </a:cubicBezTo>
                <a:lnTo>
                  <a:pt x="21600" y="16797"/>
                </a:lnTo>
                <a:cubicBezTo>
                  <a:pt x="21458" y="16971"/>
                  <a:pt x="21295" y="17141"/>
                  <a:pt x="21098" y="17304"/>
                </a:cubicBezTo>
                <a:cubicBezTo>
                  <a:pt x="20508" y="17805"/>
                  <a:pt x="19672" y="18246"/>
                  <a:pt x="18618" y="18622"/>
                </a:cubicBezTo>
                <a:cubicBezTo>
                  <a:pt x="16520" y="19368"/>
                  <a:pt x="13745" y="19775"/>
                  <a:pt x="10801" y="19775"/>
                </a:cubicBezTo>
                <a:cubicBezTo>
                  <a:pt x="7856" y="19775"/>
                  <a:pt x="5080" y="19368"/>
                  <a:pt x="2982" y="18622"/>
                </a:cubicBezTo>
                <a:cubicBezTo>
                  <a:pt x="1928" y="18246"/>
                  <a:pt x="1099" y="17805"/>
                  <a:pt x="504" y="17304"/>
                </a:cubicBezTo>
                <a:cubicBezTo>
                  <a:pt x="307" y="17141"/>
                  <a:pt x="142" y="16971"/>
                  <a:pt x="0" y="16797"/>
                </a:cubicBezTo>
                <a:close/>
              </a:path>
            </a:pathLst>
          </a:custGeom>
          <a:solidFill>
            <a:srgbClr val="6C6C6C"/>
          </a:solidFill>
          <a:ln w="12700">
            <a:miter lim="400000"/>
          </a:ln>
        </p:spPr>
        <p:txBody>
          <a:bodyPr lIns="50800" tIns="50800" rIns="50800" bIns="50800" anchor="ctr"/>
          <a:lstStyle/>
          <a:p>
            <a:pPr>
              <a:defRPr b="0" sz="3200">
                <a:latin typeface="+mn-lt"/>
                <a:ea typeface="+mn-ea"/>
                <a:cs typeface="+mn-cs"/>
                <a:sym typeface="Helvetica Neue Medium"/>
              </a:defRPr>
            </a:pPr>
          </a:p>
        </p:txBody>
      </p:sp>
      <p:sp>
        <p:nvSpPr>
          <p:cNvPr id="231" name="Coins"/>
          <p:cNvSpPr/>
          <p:nvPr/>
        </p:nvSpPr>
        <p:spPr>
          <a:xfrm>
            <a:off x="14558454" y="6537074"/>
            <a:ext cx="1266198" cy="1270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7949" y="0"/>
                  <a:pt x="5266" y="392"/>
                  <a:pt x="3255" y="1111"/>
                </a:cubicBezTo>
                <a:cubicBezTo>
                  <a:pt x="1360" y="1787"/>
                  <a:pt x="273" y="2685"/>
                  <a:pt x="273" y="3572"/>
                </a:cubicBezTo>
                <a:cubicBezTo>
                  <a:pt x="273" y="4460"/>
                  <a:pt x="1360" y="5360"/>
                  <a:pt x="3255" y="6035"/>
                </a:cubicBezTo>
                <a:cubicBezTo>
                  <a:pt x="5266" y="6749"/>
                  <a:pt x="7949" y="7147"/>
                  <a:pt x="10801" y="7147"/>
                </a:cubicBezTo>
                <a:cubicBezTo>
                  <a:pt x="13652" y="7147"/>
                  <a:pt x="16334" y="6754"/>
                  <a:pt x="18345" y="6035"/>
                </a:cubicBezTo>
                <a:cubicBezTo>
                  <a:pt x="20240" y="5360"/>
                  <a:pt x="21327" y="4460"/>
                  <a:pt x="21327" y="3572"/>
                </a:cubicBezTo>
                <a:cubicBezTo>
                  <a:pt x="21327" y="2685"/>
                  <a:pt x="20240" y="1787"/>
                  <a:pt x="18345" y="1111"/>
                </a:cubicBezTo>
                <a:cubicBezTo>
                  <a:pt x="16334" y="398"/>
                  <a:pt x="13652" y="0"/>
                  <a:pt x="10801" y="0"/>
                </a:cubicBezTo>
                <a:close/>
                <a:moveTo>
                  <a:pt x="12" y="4505"/>
                </a:moveTo>
                <a:lnTo>
                  <a:pt x="12" y="5914"/>
                </a:lnTo>
                <a:cubicBezTo>
                  <a:pt x="12" y="8033"/>
                  <a:pt x="4846" y="9754"/>
                  <a:pt x="10811" y="9754"/>
                </a:cubicBezTo>
                <a:cubicBezTo>
                  <a:pt x="16776" y="9754"/>
                  <a:pt x="21600" y="8039"/>
                  <a:pt x="21600" y="5914"/>
                </a:cubicBezTo>
                <a:lnTo>
                  <a:pt x="21600" y="4505"/>
                </a:lnTo>
                <a:cubicBezTo>
                  <a:pt x="21136" y="5284"/>
                  <a:pt x="20088" y="5991"/>
                  <a:pt x="18531" y="6541"/>
                </a:cubicBezTo>
                <a:cubicBezTo>
                  <a:pt x="16460" y="7276"/>
                  <a:pt x="13718" y="7679"/>
                  <a:pt x="10806" y="7679"/>
                </a:cubicBezTo>
                <a:cubicBezTo>
                  <a:pt x="7894" y="7679"/>
                  <a:pt x="5146" y="7276"/>
                  <a:pt x="3081" y="6541"/>
                </a:cubicBezTo>
                <a:cubicBezTo>
                  <a:pt x="1524" y="5985"/>
                  <a:pt x="476" y="5284"/>
                  <a:pt x="12" y="4505"/>
                </a:cubicBezTo>
                <a:close/>
                <a:moveTo>
                  <a:pt x="0" y="7320"/>
                </a:moveTo>
                <a:lnTo>
                  <a:pt x="0" y="8284"/>
                </a:lnTo>
                <a:cubicBezTo>
                  <a:pt x="0" y="10402"/>
                  <a:pt x="4836" y="12123"/>
                  <a:pt x="10801" y="12123"/>
                </a:cubicBezTo>
                <a:cubicBezTo>
                  <a:pt x="16766" y="12123"/>
                  <a:pt x="21600" y="10408"/>
                  <a:pt x="21600" y="8284"/>
                </a:cubicBezTo>
                <a:lnTo>
                  <a:pt x="21600" y="7320"/>
                </a:lnTo>
                <a:cubicBezTo>
                  <a:pt x="21458" y="7495"/>
                  <a:pt x="21295" y="7664"/>
                  <a:pt x="21098" y="7827"/>
                </a:cubicBezTo>
                <a:cubicBezTo>
                  <a:pt x="20508" y="8329"/>
                  <a:pt x="19672" y="8769"/>
                  <a:pt x="18618" y="9145"/>
                </a:cubicBezTo>
                <a:cubicBezTo>
                  <a:pt x="16520" y="9891"/>
                  <a:pt x="13745" y="10299"/>
                  <a:pt x="10801" y="10299"/>
                </a:cubicBezTo>
                <a:cubicBezTo>
                  <a:pt x="7856" y="10299"/>
                  <a:pt x="5080" y="9891"/>
                  <a:pt x="2982" y="9145"/>
                </a:cubicBezTo>
                <a:cubicBezTo>
                  <a:pt x="1928" y="8769"/>
                  <a:pt x="1099" y="8329"/>
                  <a:pt x="504" y="7827"/>
                </a:cubicBezTo>
                <a:cubicBezTo>
                  <a:pt x="307" y="7664"/>
                  <a:pt x="142" y="7495"/>
                  <a:pt x="0" y="7320"/>
                </a:cubicBezTo>
                <a:close/>
                <a:moveTo>
                  <a:pt x="0" y="9689"/>
                </a:moveTo>
                <a:lnTo>
                  <a:pt x="0" y="10653"/>
                </a:lnTo>
                <a:cubicBezTo>
                  <a:pt x="0" y="12771"/>
                  <a:pt x="4836" y="14492"/>
                  <a:pt x="10801" y="14492"/>
                </a:cubicBezTo>
                <a:cubicBezTo>
                  <a:pt x="16766" y="14492"/>
                  <a:pt x="21600" y="12777"/>
                  <a:pt x="21600" y="10653"/>
                </a:cubicBezTo>
                <a:lnTo>
                  <a:pt x="21600" y="9689"/>
                </a:lnTo>
                <a:cubicBezTo>
                  <a:pt x="21458" y="9864"/>
                  <a:pt x="21295" y="10033"/>
                  <a:pt x="21098" y="10197"/>
                </a:cubicBezTo>
                <a:cubicBezTo>
                  <a:pt x="20508" y="10698"/>
                  <a:pt x="19672" y="11138"/>
                  <a:pt x="18618" y="11514"/>
                </a:cubicBezTo>
                <a:cubicBezTo>
                  <a:pt x="16520" y="12260"/>
                  <a:pt x="13745" y="12668"/>
                  <a:pt x="10801" y="12668"/>
                </a:cubicBezTo>
                <a:cubicBezTo>
                  <a:pt x="7856" y="12668"/>
                  <a:pt x="5080" y="12260"/>
                  <a:pt x="2982" y="11514"/>
                </a:cubicBezTo>
                <a:cubicBezTo>
                  <a:pt x="1928" y="11138"/>
                  <a:pt x="1099" y="10698"/>
                  <a:pt x="504" y="10197"/>
                </a:cubicBezTo>
                <a:cubicBezTo>
                  <a:pt x="307" y="10033"/>
                  <a:pt x="142" y="9864"/>
                  <a:pt x="0" y="9689"/>
                </a:cubicBezTo>
                <a:close/>
                <a:moveTo>
                  <a:pt x="0" y="12059"/>
                </a:moveTo>
                <a:lnTo>
                  <a:pt x="0" y="13022"/>
                </a:lnTo>
                <a:cubicBezTo>
                  <a:pt x="0" y="15141"/>
                  <a:pt x="4836" y="16862"/>
                  <a:pt x="10801" y="16862"/>
                </a:cubicBezTo>
                <a:cubicBezTo>
                  <a:pt x="16766" y="16862"/>
                  <a:pt x="21600" y="15146"/>
                  <a:pt x="21600" y="13022"/>
                </a:cubicBezTo>
                <a:lnTo>
                  <a:pt x="21600" y="12059"/>
                </a:lnTo>
                <a:cubicBezTo>
                  <a:pt x="21458" y="12233"/>
                  <a:pt x="21295" y="12402"/>
                  <a:pt x="21098" y="12566"/>
                </a:cubicBezTo>
                <a:cubicBezTo>
                  <a:pt x="20508" y="13067"/>
                  <a:pt x="19672" y="13507"/>
                  <a:pt x="18618" y="13883"/>
                </a:cubicBezTo>
                <a:cubicBezTo>
                  <a:pt x="16520" y="14629"/>
                  <a:pt x="13745" y="15037"/>
                  <a:pt x="10801" y="15037"/>
                </a:cubicBezTo>
                <a:cubicBezTo>
                  <a:pt x="7856" y="15037"/>
                  <a:pt x="5080" y="14629"/>
                  <a:pt x="2982" y="13883"/>
                </a:cubicBezTo>
                <a:cubicBezTo>
                  <a:pt x="1928" y="13507"/>
                  <a:pt x="1099" y="13067"/>
                  <a:pt x="504" y="12566"/>
                </a:cubicBezTo>
                <a:cubicBezTo>
                  <a:pt x="307" y="12402"/>
                  <a:pt x="142" y="12233"/>
                  <a:pt x="0" y="12059"/>
                </a:cubicBezTo>
                <a:close/>
                <a:moveTo>
                  <a:pt x="0" y="14428"/>
                </a:moveTo>
                <a:lnTo>
                  <a:pt x="0" y="15391"/>
                </a:lnTo>
                <a:cubicBezTo>
                  <a:pt x="0" y="17510"/>
                  <a:pt x="4836" y="19231"/>
                  <a:pt x="10801" y="19231"/>
                </a:cubicBezTo>
                <a:cubicBezTo>
                  <a:pt x="16766" y="19231"/>
                  <a:pt x="21600" y="17515"/>
                  <a:pt x="21600" y="15391"/>
                </a:cubicBezTo>
                <a:lnTo>
                  <a:pt x="21600" y="14428"/>
                </a:lnTo>
                <a:cubicBezTo>
                  <a:pt x="21458" y="14602"/>
                  <a:pt x="21295" y="14772"/>
                  <a:pt x="21098" y="14935"/>
                </a:cubicBezTo>
                <a:cubicBezTo>
                  <a:pt x="20508" y="15436"/>
                  <a:pt x="19672" y="15877"/>
                  <a:pt x="18618" y="16252"/>
                </a:cubicBezTo>
                <a:cubicBezTo>
                  <a:pt x="16520" y="16998"/>
                  <a:pt x="13745" y="17406"/>
                  <a:pt x="10801" y="17406"/>
                </a:cubicBezTo>
                <a:cubicBezTo>
                  <a:pt x="7856" y="17406"/>
                  <a:pt x="5080" y="16998"/>
                  <a:pt x="2982" y="16252"/>
                </a:cubicBezTo>
                <a:cubicBezTo>
                  <a:pt x="1928" y="15877"/>
                  <a:pt x="1099" y="15436"/>
                  <a:pt x="504" y="14935"/>
                </a:cubicBezTo>
                <a:cubicBezTo>
                  <a:pt x="307" y="14772"/>
                  <a:pt x="142" y="14602"/>
                  <a:pt x="0" y="14428"/>
                </a:cubicBezTo>
                <a:close/>
                <a:moveTo>
                  <a:pt x="0" y="16797"/>
                </a:moveTo>
                <a:lnTo>
                  <a:pt x="0" y="17760"/>
                </a:lnTo>
                <a:cubicBezTo>
                  <a:pt x="0" y="19879"/>
                  <a:pt x="4836" y="21600"/>
                  <a:pt x="10801" y="21600"/>
                </a:cubicBezTo>
                <a:cubicBezTo>
                  <a:pt x="16766" y="21600"/>
                  <a:pt x="21600" y="19879"/>
                  <a:pt x="21600" y="17760"/>
                </a:cubicBezTo>
                <a:lnTo>
                  <a:pt x="21600" y="16797"/>
                </a:lnTo>
                <a:cubicBezTo>
                  <a:pt x="21458" y="16971"/>
                  <a:pt x="21295" y="17141"/>
                  <a:pt x="21098" y="17304"/>
                </a:cubicBezTo>
                <a:cubicBezTo>
                  <a:pt x="20508" y="17805"/>
                  <a:pt x="19672" y="18246"/>
                  <a:pt x="18618" y="18622"/>
                </a:cubicBezTo>
                <a:cubicBezTo>
                  <a:pt x="16520" y="19368"/>
                  <a:pt x="13745" y="19775"/>
                  <a:pt x="10801" y="19775"/>
                </a:cubicBezTo>
                <a:cubicBezTo>
                  <a:pt x="7856" y="19775"/>
                  <a:pt x="5080" y="19368"/>
                  <a:pt x="2982" y="18622"/>
                </a:cubicBezTo>
                <a:cubicBezTo>
                  <a:pt x="1928" y="18246"/>
                  <a:pt x="1099" y="17805"/>
                  <a:pt x="504" y="17304"/>
                </a:cubicBezTo>
                <a:cubicBezTo>
                  <a:pt x="307" y="17141"/>
                  <a:pt x="142" y="16971"/>
                  <a:pt x="0" y="16797"/>
                </a:cubicBezTo>
                <a:close/>
              </a:path>
            </a:pathLst>
          </a:custGeom>
          <a:solidFill>
            <a:srgbClr val="6C6C6C"/>
          </a:solidFill>
          <a:ln w="12700">
            <a:miter lim="400000"/>
          </a:ln>
        </p:spPr>
        <p:txBody>
          <a:bodyPr lIns="50800" tIns="50800" rIns="50800" bIns="50800" anchor="ctr"/>
          <a:lstStyle/>
          <a:p>
            <a:pPr>
              <a:defRPr b="0" sz="3200">
                <a:latin typeface="+mn-lt"/>
                <a:ea typeface="+mn-ea"/>
                <a:cs typeface="+mn-cs"/>
                <a:sym typeface="Helvetica Neue Medium"/>
              </a:defRPr>
            </a:pPr>
          </a:p>
        </p:txBody>
      </p:sp>
      <p:sp>
        <p:nvSpPr>
          <p:cNvPr id="232" name="Rounded Rectangle"/>
          <p:cNvSpPr/>
          <p:nvPr/>
        </p:nvSpPr>
        <p:spPr>
          <a:xfrm>
            <a:off x="13455391" y="3561686"/>
            <a:ext cx="9002923" cy="7973504"/>
          </a:xfrm>
          <a:prstGeom prst="roundRect">
            <a:avLst>
              <a:gd name="adj" fmla="val 12402"/>
            </a:avLst>
          </a:prstGeom>
          <a:ln w="76200">
            <a:solidFill>
              <a:schemeClr val="accent1">
                <a:lumOff val="13529"/>
              </a:schemeClr>
            </a:solidFill>
            <a:miter lim="400000"/>
          </a:ln>
        </p:spPr>
        <p:txBody>
          <a:bodyPr lIns="50800" tIns="50800" rIns="50800" bIns="50800" anchor="ctr"/>
          <a:lstStyle/>
          <a:p>
            <a:pPr>
              <a:defRPr b="0" sz="3200">
                <a:latin typeface="+mn-lt"/>
                <a:ea typeface="+mn-ea"/>
                <a:cs typeface="+mn-cs"/>
                <a:sym typeface="Helvetica Neue Medium"/>
              </a:defRPr>
            </a:pPr>
          </a:p>
        </p:txBody>
      </p:sp>
      <p:sp>
        <p:nvSpPr>
          <p:cNvPr id="233" name="Organization"/>
          <p:cNvSpPr/>
          <p:nvPr/>
        </p:nvSpPr>
        <p:spPr>
          <a:xfrm>
            <a:off x="14535435" y="9551915"/>
            <a:ext cx="1358273" cy="11672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74" y="0"/>
                </a:moveTo>
                <a:cubicBezTo>
                  <a:pt x="7706" y="0"/>
                  <a:pt x="7487" y="255"/>
                  <a:pt x="7487" y="566"/>
                </a:cubicBezTo>
                <a:lnTo>
                  <a:pt x="7487" y="3615"/>
                </a:lnTo>
                <a:cubicBezTo>
                  <a:pt x="7487" y="3926"/>
                  <a:pt x="7706" y="4181"/>
                  <a:pt x="7974" y="4181"/>
                </a:cubicBezTo>
                <a:lnTo>
                  <a:pt x="10530" y="4181"/>
                </a:lnTo>
                <a:lnTo>
                  <a:pt x="10530" y="7322"/>
                </a:lnTo>
                <a:lnTo>
                  <a:pt x="3210" y="7322"/>
                </a:lnTo>
                <a:cubicBezTo>
                  <a:pt x="3102" y="7322"/>
                  <a:pt x="3015" y="7425"/>
                  <a:pt x="3015" y="7550"/>
                </a:cubicBezTo>
                <a:lnTo>
                  <a:pt x="3015" y="10705"/>
                </a:lnTo>
                <a:lnTo>
                  <a:pt x="974" y="10705"/>
                </a:lnTo>
                <a:cubicBezTo>
                  <a:pt x="706" y="10705"/>
                  <a:pt x="487" y="10959"/>
                  <a:pt x="487" y="11271"/>
                </a:cubicBezTo>
                <a:lnTo>
                  <a:pt x="487" y="13737"/>
                </a:lnTo>
                <a:cubicBezTo>
                  <a:pt x="487" y="14049"/>
                  <a:pt x="706" y="14304"/>
                  <a:pt x="974" y="14304"/>
                </a:cubicBezTo>
                <a:lnTo>
                  <a:pt x="3015" y="14304"/>
                </a:lnTo>
                <a:lnTo>
                  <a:pt x="3015" y="17244"/>
                </a:lnTo>
                <a:lnTo>
                  <a:pt x="1350" y="17244"/>
                </a:lnTo>
                <a:cubicBezTo>
                  <a:pt x="1243" y="17244"/>
                  <a:pt x="1156" y="17345"/>
                  <a:pt x="1156" y="17470"/>
                </a:cubicBezTo>
                <a:lnTo>
                  <a:pt x="1156" y="19454"/>
                </a:lnTo>
                <a:lnTo>
                  <a:pt x="274" y="19454"/>
                </a:lnTo>
                <a:cubicBezTo>
                  <a:pt x="124" y="19454"/>
                  <a:pt x="0" y="19598"/>
                  <a:pt x="0" y="19773"/>
                </a:cubicBezTo>
                <a:lnTo>
                  <a:pt x="0" y="21281"/>
                </a:lnTo>
                <a:cubicBezTo>
                  <a:pt x="0" y="21456"/>
                  <a:pt x="124" y="21600"/>
                  <a:pt x="274" y="21600"/>
                </a:cubicBezTo>
                <a:lnTo>
                  <a:pt x="2579" y="21600"/>
                </a:lnTo>
                <a:cubicBezTo>
                  <a:pt x="2729" y="21600"/>
                  <a:pt x="2853" y="21456"/>
                  <a:pt x="2853" y="21281"/>
                </a:cubicBezTo>
                <a:lnTo>
                  <a:pt x="2853" y="19773"/>
                </a:lnTo>
                <a:cubicBezTo>
                  <a:pt x="2853" y="19599"/>
                  <a:pt x="2729" y="19454"/>
                  <a:pt x="2579" y="19454"/>
                </a:cubicBezTo>
                <a:lnTo>
                  <a:pt x="1697" y="19454"/>
                </a:lnTo>
                <a:lnTo>
                  <a:pt x="1697" y="18111"/>
                </a:lnTo>
                <a:cubicBezTo>
                  <a:pt x="1697" y="17987"/>
                  <a:pt x="1784" y="17885"/>
                  <a:pt x="1891" y="17885"/>
                </a:cubicBezTo>
                <a:lnTo>
                  <a:pt x="4629" y="17885"/>
                </a:lnTo>
                <a:cubicBezTo>
                  <a:pt x="4736" y="17885"/>
                  <a:pt x="4824" y="17987"/>
                  <a:pt x="4824" y="18111"/>
                </a:cubicBezTo>
                <a:lnTo>
                  <a:pt x="4824" y="19454"/>
                </a:lnTo>
                <a:lnTo>
                  <a:pt x="3941" y="19454"/>
                </a:lnTo>
                <a:cubicBezTo>
                  <a:pt x="3791" y="19454"/>
                  <a:pt x="3668" y="19598"/>
                  <a:pt x="3668" y="19773"/>
                </a:cubicBezTo>
                <a:lnTo>
                  <a:pt x="3668" y="21281"/>
                </a:lnTo>
                <a:cubicBezTo>
                  <a:pt x="3668" y="21456"/>
                  <a:pt x="3791" y="21600"/>
                  <a:pt x="3941" y="21600"/>
                </a:cubicBezTo>
                <a:lnTo>
                  <a:pt x="6247" y="21600"/>
                </a:lnTo>
                <a:cubicBezTo>
                  <a:pt x="6397" y="21600"/>
                  <a:pt x="6519" y="21456"/>
                  <a:pt x="6519" y="21281"/>
                </a:cubicBezTo>
                <a:lnTo>
                  <a:pt x="6519" y="19773"/>
                </a:lnTo>
                <a:cubicBezTo>
                  <a:pt x="6519" y="19599"/>
                  <a:pt x="6397" y="19454"/>
                  <a:pt x="6247" y="19454"/>
                </a:cubicBezTo>
                <a:lnTo>
                  <a:pt x="5365" y="19454"/>
                </a:lnTo>
                <a:lnTo>
                  <a:pt x="5365" y="17470"/>
                </a:lnTo>
                <a:cubicBezTo>
                  <a:pt x="5365" y="17345"/>
                  <a:pt x="5277" y="17244"/>
                  <a:pt x="5170" y="17244"/>
                </a:cubicBezTo>
                <a:lnTo>
                  <a:pt x="3556" y="17244"/>
                </a:lnTo>
                <a:lnTo>
                  <a:pt x="3556" y="14304"/>
                </a:lnTo>
                <a:lnTo>
                  <a:pt x="5549" y="14304"/>
                </a:lnTo>
                <a:cubicBezTo>
                  <a:pt x="5816" y="14304"/>
                  <a:pt x="6035" y="14049"/>
                  <a:pt x="6035" y="13737"/>
                </a:cubicBezTo>
                <a:lnTo>
                  <a:pt x="6035" y="11271"/>
                </a:lnTo>
                <a:cubicBezTo>
                  <a:pt x="6035" y="10960"/>
                  <a:pt x="5816" y="10705"/>
                  <a:pt x="5549" y="10705"/>
                </a:cubicBezTo>
                <a:lnTo>
                  <a:pt x="3556" y="10705"/>
                </a:lnTo>
                <a:lnTo>
                  <a:pt x="3556" y="8179"/>
                </a:lnTo>
                <a:cubicBezTo>
                  <a:pt x="3556" y="8055"/>
                  <a:pt x="3643" y="7951"/>
                  <a:pt x="3750" y="7951"/>
                </a:cubicBezTo>
                <a:lnTo>
                  <a:pt x="10530" y="7951"/>
                </a:lnTo>
                <a:lnTo>
                  <a:pt x="10530" y="10705"/>
                </a:lnTo>
                <a:lnTo>
                  <a:pt x="8513" y="10705"/>
                </a:lnTo>
                <a:cubicBezTo>
                  <a:pt x="8246" y="10705"/>
                  <a:pt x="8026" y="10960"/>
                  <a:pt x="8026" y="11271"/>
                </a:cubicBezTo>
                <a:lnTo>
                  <a:pt x="8026" y="13737"/>
                </a:lnTo>
                <a:cubicBezTo>
                  <a:pt x="8026" y="14049"/>
                  <a:pt x="8246" y="14304"/>
                  <a:pt x="8513" y="14304"/>
                </a:cubicBezTo>
                <a:lnTo>
                  <a:pt x="10530" y="14304"/>
                </a:lnTo>
                <a:lnTo>
                  <a:pt x="10530" y="17244"/>
                </a:lnTo>
                <a:lnTo>
                  <a:pt x="8890" y="17244"/>
                </a:lnTo>
                <a:cubicBezTo>
                  <a:pt x="8783" y="17244"/>
                  <a:pt x="8696" y="17345"/>
                  <a:pt x="8696" y="17470"/>
                </a:cubicBezTo>
                <a:lnTo>
                  <a:pt x="8696" y="19454"/>
                </a:lnTo>
                <a:lnTo>
                  <a:pt x="7790" y="19454"/>
                </a:lnTo>
                <a:cubicBezTo>
                  <a:pt x="7640" y="19454"/>
                  <a:pt x="7516" y="19598"/>
                  <a:pt x="7516" y="19773"/>
                </a:cubicBezTo>
                <a:lnTo>
                  <a:pt x="7516" y="21281"/>
                </a:lnTo>
                <a:cubicBezTo>
                  <a:pt x="7516" y="21456"/>
                  <a:pt x="7640" y="21600"/>
                  <a:pt x="7790" y="21600"/>
                </a:cubicBezTo>
                <a:lnTo>
                  <a:pt x="10095" y="21600"/>
                </a:lnTo>
                <a:cubicBezTo>
                  <a:pt x="10245" y="21600"/>
                  <a:pt x="10367" y="21456"/>
                  <a:pt x="10367" y="21281"/>
                </a:cubicBezTo>
                <a:lnTo>
                  <a:pt x="10367" y="19773"/>
                </a:lnTo>
                <a:cubicBezTo>
                  <a:pt x="10367" y="19599"/>
                  <a:pt x="10245" y="19454"/>
                  <a:pt x="10095" y="19454"/>
                </a:cubicBezTo>
                <a:lnTo>
                  <a:pt x="9237" y="19454"/>
                </a:lnTo>
                <a:lnTo>
                  <a:pt x="9237" y="18111"/>
                </a:lnTo>
                <a:cubicBezTo>
                  <a:pt x="9237" y="17987"/>
                  <a:pt x="9324" y="17885"/>
                  <a:pt x="9431" y="17885"/>
                </a:cubicBezTo>
                <a:lnTo>
                  <a:pt x="12169" y="17885"/>
                </a:lnTo>
                <a:cubicBezTo>
                  <a:pt x="12276" y="17885"/>
                  <a:pt x="12363" y="17987"/>
                  <a:pt x="12363" y="18111"/>
                </a:cubicBezTo>
                <a:lnTo>
                  <a:pt x="12363" y="19454"/>
                </a:lnTo>
                <a:lnTo>
                  <a:pt x="11505" y="19454"/>
                </a:lnTo>
                <a:cubicBezTo>
                  <a:pt x="11355" y="19454"/>
                  <a:pt x="11233" y="19599"/>
                  <a:pt x="11233" y="19773"/>
                </a:cubicBezTo>
                <a:lnTo>
                  <a:pt x="11233" y="21281"/>
                </a:lnTo>
                <a:cubicBezTo>
                  <a:pt x="11233" y="21456"/>
                  <a:pt x="11355" y="21600"/>
                  <a:pt x="11505" y="21600"/>
                </a:cubicBezTo>
                <a:lnTo>
                  <a:pt x="13810" y="21600"/>
                </a:lnTo>
                <a:cubicBezTo>
                  <a:pt x="13960" y="21600"/>
                  <a:pt x="14084" y="21456"/>
                  <a:pt x="14084" y="21281"/>
                </a:cubicBezTo>
                <a:lnTo>
                  <a:pt x="14084" y="19773"/>
                </a:lnTo>
                <a:cubicBezTo>
                  <a:pt x="14084" y="19599"/>
                  <a:pt x="13960" y="19454"/>
                  <a:pt x="13810" y="19454"/>
                </a:cubicBezTo>
                <a:lnTo>
                  <a:pt x="12904" y="19454"/>
                </a:lnTo>
                <a:lnTo>
                  <a:pt x="12904" y="17470"/>
                </a:lnTo>
                <a:cubicBezTo>
                  <a:pt x="12904" y="17345"/>
                  <a:pt x="12817" y="17244"/>
                  <a:pt x="12710" y="17244"/>
                </a:cubicBezTo>
                <a:lnTo>
                  <a:pt x="11070" y="17244"/>
                </a:lnTo>
                <a:lnTo>
                  <a:pt x="11070" y="14304"/>
                </a:lnTo>
                <a:lnTo>
                  <a:pt x="13087" y="14304"/>
                </a:lnTo>
                <a:cubicBezTo>
                  <a:pt x="13354" y="14304"/>
                  <a:pt x="13574" y="14049"/>
                  <a:pt x="13574" y="13737"/>
                </a:cubicBezTo>
                <a:lnTo>
                  <a:pt x="13574" y="11271"/>
                </a:lnTo>
                <a:cubicBezTo>
                  <a:pt x="13574" y="10959"/>
                  <a:pt x="13354" y="10705"/>
                  <a:pt x="13087" y="10705"/>
                </a:cubicBezTo>
                <a:lnTo>
                  <a:pt x="11070" y="10705"/>
                </a:lnTo>
                <a:lnTo>
                  <a:pt x="11070" y="7951"/>
                </a:lnTo>
                <a:lnTo>
                  <a:pt x="17850" y="7951"/>
                </a:lnTo>
                <a:cubicBezTo>
                  <a:pt x="17957" y="7951"/>
                  <a:pt x="18044" y="8055"/>
                  <a:pt x="18044" y="8179"/>
                </a:cubicBezTo>
                <a:lnTo>
                  <a:pt x="18044" y="10705"/>
                </a:lnTo>
                <a:lnTo>
                  <a:pt x="16051" y="10705"/>
                </a:lnTo>
                <a:cubicBezTo>
                  <a:pt x="15784" y="10705"/>
                  <a:pt x="15565" y="10960"/>
                  <a:pt x="15565" y="11271"/>
                </a:cubicBezTo>
                <a:lnTo>
                  <a:pt x="15565" y="13737"/>
                </a:lnTo>
                <a:cubicBezTo>
                  <a:pt x="15565" y="14049"/>
                  <a:pt x="15784" y="14304"/>
                  <a:pt x="16051" y="14304"/>
                </a:cubicBezTo>
                <a:lnTo>
                  <a:pt x="18044" y="14304"/>
                </a:lnTo>
                <a:lnTo>
                  <a:pt x="18044" y="17244"/>
                </a:lnTo>
                <a:lnTo>
                  <a:pt x="16430" y="17244"/>
                </a:lnTo>
                <a:cubicBezTo>
                  <a:pt x="16323" y="17244"/>
                  <a:pt x="16235" y="17345"/>
                  <a:pt x="16235" y="17470"/>
                </a:cubicBezTo>
                <a:lnTo>
                  <a:pt x="16235" y="19454"/>
                </a:lnTo>
                <a:lnTo>
                  <a:pt x="15353" y="19454"/>
                </a:lnTo>
                <a:cubicBezTo>
                  <a:pt x="15203" y="19454"/>
                  <a:pt x="15079" y="19599"/>
                  <a:pt x="15079" y="19773"/>
                </a:cubicBezTo>
                <a:lnTo>
                  <a:pt x="15079" y="21281"/>
                </a:lnTo>
                <a:cubicBezTo>
                  <a:pt x="15079" y="21456"/>
                  <a:pt x="15203" y="21600"/>
                  <a:pt x="15353" y="21600"/>
                </a:cubicBezTo>
                <a:lnTo>
                  <a:pt x="17659" y="21600"/>
                </a:lnTo>
                <a:cubicBezTo>
                  <a:pt x="17809" y="21600"/>
                  <a:pt x="17931" y="21456"/>
                  <a:pt x="17931" y="21281"/>
                </a:cubicBezTo>
                <a:lnTo>
                  <a:pt x="17931" y="19773"/>
                </a:lnTo>
                <a:cubicBezTo>
                  <a:pt x="17931" y="19599"/>
                  <a:pt x="17809" y="19454"/>
                  <a:pt x="17659" y="19454"/>
                </a:cubicBezTo>
                <a:lnTo>
                  <a:pt x="16776" y="19454"/>
                </a:lnTo>
                <a:lnTo>
                  <a:pt x="16776" y="18111"/>
                </a:lnTo>
                <a:cubicBezTo>
                  <a:pt x="16776" y="17987"/>
                  <a:pt x="16864" y="17885"/>
                  <a:pt x="16971" y="17885"/>
                </a:cubicBezTo>
                <a:lnTo>
                  <a:pt x="19709" y="17885"/>
                </a:lnTo>
                <a:cubicBezTo>
                  <a:pt x="19816" y="17885"/>
                  <a:pt x="19903" y="17987"/>
                  <a:pt x="19903" y="18111"/>
                </a:cubicBezTo>
                <a:lnTo>
                  <a:pt x="19903" y="19454"/>
                </a:lnTo>
                <a:lnTo>
                  <a:pt x="19021" y="19454"/>
                </a:lnTo>
                <a:cubicBezTo>
                  <a:pt x="18871" y="19454"/>
                  <a:pt x="18747" y="19599"/>
                  <a:pt x="18747" y="19773"/>
                </a:cubicBezTo>
                <a:lnTo>
                  <a:pt x="18747" y="21281"/>
                </a:lnTo>
                <a:cubicBezTo>
                  <a:pt x="18747" y="21456"/>
                  <a:pt x="18871" y="21600"/>
                  <a:pt x="19021" y="21600"/>
                </a:cubicBezTo>
                <a:lnTo>
                  <a:pt x="21326" y="21600"/>
                </a:lnTo>
                <a:cubicBezTo>
                  <a:pt x="21476" y="21600"/>
                  <a:pt x="21600" y="21456"/>
                  <a:pt x="21600" y="21281"/>
                </a:cubicBezTo>
                <a:lnTo>
                  <a:pt x="21600" y="19773"/>
                </a:lnTo>
                <a:cubicBezTo>
                  <a:pt x="21600" y="19599"/>
                  <a:pt x="21476" y="19454"/>
                  <a:pt x="21326" y="19454"/>
                </a:cubicBezTo>
                <a:lnTo>
                  <a:pt x="20444" y="19454"/>
                </a:lnTo>
                <a:lnTo>
                  <a:pt x="20444" y="17470"/>
                </a:lnTo>
                <a:cubicBezTo>
                  <a:pt x="20444" y="17345"/>
                  <a:pt x="20357" y="17244"/>
                  <a:pt x="20250" y="17244"/>
                </a:cubicBezTo>
                <a:lnTo>
                  <a:pt x="18585" y="17244"/>
                </a:lnTo>
                <a:lnTo>
                  <a:pt x="18585" y="14304"/>
                </a:lnTo>
                <a:lnTo>
                  <a:pt x="20626" y="14304"/>
                </a:lnTo>
                <a:cubicBezTo>
                  <a:pt x="20894" y="14304"/>
                  <a:pt x="21113" y="14049"/>
                  <a:pt x="21113" y="13737"/>
                </a:cubicBezTo>
                <a:lnTo>
                  <a:pt x="21113" y="11271"/>
                </a:lnTo>
                <a:cubicBezTo>
                  <a:pt x="21113" y="10959"/>
                  <a:pt x="20894" y="10705"/>
                  <a:pt x="20626" y="10705"/>
                </a:cubicBezTo>
                <a:lnTo>
                  <a:pt x="18585" y="10705"/>
                </a:lnTo>
                <a:lnTo>
                  <a:pt x="18585" y="7550"/>
                </a:lnTo>
                <a:cubicBezTo>
                  <a:pt x="18585" y="7425"/>
                  <a:pt x="18498" y="7322"/>
                  <a:pt x="18390" y="7322"/>
                </a:cubicBezTo>
                <a:lnTo>
                  <a:pt x="11070" y="7322"/>
                </a:lnTo>
                <a:lnTo>
                  <a:pt x="11070" y="4181"/>
                </a:lnTo>
                <a:lnTo>
                  <a:pt x="13626" y="4181"/>
                </a:lnTo>
                <a:cubicBezTo>
                  <a:pt x="13894" y="4181"/>
                  <a:pt x="14113" y="3926"/>
                  <a:pt x="14113" y="3615"/>
                </a:cubicBezTo>
                <a:lnTo>
                  <a:pt x="14113" y="566"/>
                </a:lnTo>
                <a:cubicBezTo>
                  <a:pt x="14113" y="255"/>
                  <a:pt x="13894" y="0"/>
                  <a:pt x="13626" y="0"/>
                </a:cubicBezTo>
                <a:lnTo>
                  <a:pt x="10800" y="0"/>
                </a:lnTo>
                <a:lnTo>
                  <a:pt x="7974" y="0"/>
                </a:lnTo>
                <a:close/>
              </a:path>
            </a:pathLst>
          </a:custGeom>
          <a:solidFill>
            <a:srgbClr val="A9A9A9"/>
          </a:solidFill>
          <a:ln w="12700">
            <a:miter lim="400000"/>
          </a:ln>
        </p:spPr>
        <p:txBody>
          <a:bodyPr lIns="50800" tIns="50800" rIns="50800" bIns="50800" anchor="ctr"/>
          <a:lstStyle/>
          <a:p>
            <a:pPr>
              <a:defRPr b="0" sz="3200">
                <a:latin typeface="+mn-lt"/>
                <a:ea typeface="+mn-ea"/>
                <a:cs typeface="+mn-cs"/>
                <a:sym typeface="Helvetica Neue Medium"/>
              </a:defRPr>
            </a:pPr>
          </a:p>
        </p:txBody>
      </p:sp>
      <p:sp>
        <p:nvSpPr>
          <p:cNvPr id="234" name="TCP/5432"/>
          <p:cNvSpPr/>
          <p:nvPr/>
        </p:nvSpPr>
        <p:spPr>
          <a:xfrm>
            <a:off x="16407139" y="9500558"/>
            <a:ext cx="4971130" cy="1270001"/>
          </a:xfrm>
          <a:prstGeom prst="roundRect">
            <a:avLst>
              <a:gd name="adj" fmla="val 15000"/>
            </a:avLst>
          </a:prstGeom>
          <a:solidFill>
            <a:srgbClr val="A9A9A9"/>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3200">
                <a:latin typeface="+mn-lt"/>
                <a:ea typeface="+mn-ea"/>
                <a:cs typeface="+mn-cs"/>
                <a:sym typeface="Helvetica Neue Medium"/>
              </a:defRPr>
            </a:lvl1pPr>
          </a:lstStyle>
          <a:p>
            <a:pPr/>
            <a:r>
              <a:t>TCP/5432</a:t>
            </a:r>
          </a:p>
        </p:txBody>
      </p:sp>
      <p:sp>
        <p:nvSpPr>
          <p:cNvPr id="235" name="Organization"/>
          <p:cNvSpPr/>
          <p:nvPr/>
        </p:nvSpPr>
        <p:spPr>
          <a:xfrm>
            <a:off x="2950382" y="9551915"/>
            <a:ext cx="1358273" cy="11672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74" y="0"/>
                </a:moveTo>
                <a:cubicBezTo>
                  <a:pt x="7706" y="0"/>
                  <a:pt x="7487" y="255"/>
                  <a:pt x="7487" y="566"/>
                </a:cubicBezTo>
                <a:lnTo>
                  <a:pt x="7487" y="3615"/>
                </a:lnTo>
                <a:cubicBezTo>
                  <a:pt x="7487" y="3926"/>
                  <a:pt x="7706" y="4181"/>
                  <a:pt x="7974" y="4181"/>
                </a:cubicBezTo>
                <a:lnTo>
                  <a:pt x="10530" y="4181"/>
                </a:lnTo>
                <a:lnTo>
                  <a:pt x="10530" y="7322"/>
                </a:lnTo>
                <a:lnTo>
                  <a:pt x="3210" y="7322"/>
                </a:lnTo>
                <a:cubicBezTo>
                  <a:pt x="3102" y="7322"/>
                  <a:pt x="3015" y="7425"/>
                  <a:pt x="3015" y="7550"/>
                </a:cubicBezTo>
                <a:lnTo>
                  <a:pt x="3015" y="10705"/>
                </a:lnTo>
                <a:lnTo>
                  <a:pt x="974" y="10705"/>
                </a:lnTo>
                <a:cubicBezTo>
                  <a:pt x="706" y="10705"/>
                  <a:pt x="487" y="10959"/>
                  <a:pt x="487" y="11271"/>
                </a:cubicBezTo>
                <a:lnTo>
                  <a:pt x="487" y="13737"/>
                </a:lnTo>
                <a:cubicBezTo>
                  <a:pt x="487" y="14049"/>
                  <a:pt x="706" y="14304"/>
                  <a:pt x="974" y="14304"/>
                </a:cubicBezTo>
                <a:lnTo>
                  <a:pt x="3015" y="14304"/>
                </a:lnTo>
                <a:lnTo>
                  <a:pt x="3015" y="17244"/>
                </a:lnTo>
                <a:lnTo>
                  <a:pt x="1350" y="17244"/>
                </a:lnTo>
                <a:cubicBezTo>
                  <a:pt x="1243" y="17244"/>
                  <a:pt x="1156" y="17345"/>
                  <a:pt x="1156" y="17470"/>
                </a:cubicBezTo>
                <a:lnTo>
                  <a:pt x="1156" y="19454"/>
                </a:lnTo>
                <a:lnTo>
                  <a:pt x="274" y="19454"/>
                </a:lnTo>
                <a:cubicBezTo>
                  <a:pt x="124" y="19454"/>
                  <a:pt x="0" y="19598"/>
                  <a:pt x="0" y="19773"/>
                </a:cubicBezTo>
                <a:lnTo>
                  <a:pt x="0" y="21281"/>
                </a:lnTo>
                <a:cubicBezTo>
                  <a:pt x="0" y="21456"/>
                  <a:pt x="124" y="21600"/>
                  <a:pt x="274" y="21600"/>
                </a:cubicBezTo>
                <a:lnTo>
                  <a:pt x="2579" y="21600"/>
                </a:lnTo>
                <a:cubicBezTo>
                  <a:pt x="2729" y="21600"/>
                  <a:pt x="2853" y="21456"/>
                  <a:pt x="2853" y="21281"/>
                </a:cubicBezTo>
                <a:lnTo>
                  <a:pt x="2853" y="19773"/>
                </a:lnTo>
                <a:cubicBezTo>
                  <a:pt x="2853" y="19599"/>
                  <a:pt x="2729" y="19454"/>
                  <a:pt x="2579" y="19454"/>
                </a:cubicBezTo>
                <a:lnTo>
                  <a:pt x="1697" y="19454"/>
                </a:lnTo>
                <a:lnTo>
                  <a:pt x="1697" y="18111"/>
                </a:lnTo>
                <a:cubicBezTo>
                  <a:pt x="1697" y="17987"/>
                  <a:pt x="1784" y="17885"/>
                  <a:pt x="1891" y="17885"/>
                </a:cubicBezTo>
                <a:lnTo>
                  <a:pt x="4629" y="17885"/>
                </a:lnTo>
                <a:cubicBezTo>
                  <a:pt x="4736" y="17885"/>
                  <a:pt x="4824" y="17987"/>
                  <a:pt x="4824" y="18111"/>
                </a:cubicBezTo>
                <a:lnTo>
                  <a:pt x="4824" y="19454"/>
                </a:lnTo>
                <a:lnTo>
                  <a:pt x="3941" y="19454"/>
                </a:lnTo>
                <a:cubicBezTo>
                  <a:pt x="3791" y="19454"/>
                  <a:pt x="3668" y="19598"/>
                  <a:pt x="3668" y="19773"/>
                </a:cubicBezTo>
                <a:lnTo>
                  <a:pt x="3668" y="21281"/>
                </a:lnTo>
                <a:cubicBezTo>
                  <a:pt x="3668" y="21456"/>
                  <a:pt x="3791" y="21600"/>
                  <a:pt x="3941" y="21600"/>
                </a:cubicBezTo>
                <a:lnTo>
                  <a:pt x="6247" y="21600"/>
                </a:lnTo>
                <a:cubicBezTo>
                  <a:pt x="6397" y="21600"/>
                  <a:pt x="6519" y="21456"/>
                  <a:pt x="6519" y="21281"/>
                </a:cubicBezTo>
                <a:lnTo>
                  <a:pt x="6519" y="19773"/>
                </a:lnTo>
                <a:cubicBezTo>
                  <a:pt x="6519" y="19599"/>
                  <a:pt x="6397" y="19454"/>
                  <a:pt x="6247" y="19454"/>
                </a:cubicBezTo>
                <a:lnTo>
                  <a:pt x="5365" y="19454"/>
                </a:lnTo>
                <a:lnTo>
                  <a:pt x="5365" y="17470"/>
                </a:lnTo>
                <a:cubicBezTo>
                  <a:pt x="5365" y="17345"/>
                  <a:pt x="5277" y="17244"/>
                  <a:pt x="5170" y="17244"/>
                </a:cubicBezTo>
                <a:lnTo>
                  <a:pt x="3556" y="17244"/>
                </a:lnTo>
                <a:lnTo>
                  <a:pt x="3556" y="14304"/>
                </a:lnTo>
                <a:lnTo>
                  <a:pt x="5549" y="14304"/>
                </a:lnTo>
                <a:cubicBezTo>
                  <a:pt x="5816" y="14304"/>
                  <a:pt x="6035" y="14049"/>
                  <a:pt x="6035" y="13737"/>
                </a:cubicBezTo>
                <a:lnTo>
                  <a:pt x="6035" y="11271"/>
                </a:lnTo>
                <a:cubicBezTo>
                  <a:pt x="6035" y="10960"/>
                  <a:pt x="5816" y="10705"/>
                  <a:pt x="5549" y="10705"/>
                </a:cubicBezTo>
                <a:lnTo>
                  <a:pt x="3556" y="10705"/>
                </a:lnTo>
                <a:lnTo>
                  <a:pt x="3556" y="8179"/>
                </a:lnTo>
                <a:cubicBezTo>
                  <a:pt x="3556" y="8055"/>
                  <a:pt x="3643" y="7951"/>
                  <a:pt x="3750" y="7951"/>
                </a:cubicBezTo>
                <a:lnTo>
                  <a:pt x="10530" y="7951"/>
                </a:lnTo>
                <a:lnTo>
                  <a:pt x="10530" y="10705"/>
                </a:lnTo>
                <a:lnTo>
                  <a:pt x="8513" y="10705"/>
                </a:lnTo>
                <a:cubicBezTo>
                  <a:pt x="8246" y="10705"/>
                  <a:pt x="8026" y="10960"/>
                  <a:pt x="8026" y="11271"/>
                </a:cubicBezTo>
                <a:lnTo>
                  <a:pt x="8026" y="13737"/>
                </a:lnTo>
                <a:cubicBezTo>
                  <a:pt x="8026" y="14049"/>
                  <a:pt x="8246" y="14304"/>
                  <a:pt x="8513" y="14304"/>
                </a:cubicBezTo>
                <a:lnTo>
                  <a:pt x="10530" y="14304"/>
                </a:lnTo>
                <a:lnTo>
                  <a:pt x="10530" y="17244"/>
                </a:lnTo>
                <a:lnTo>
                  <a:pt x="8890" y="17244"/>
                </a:lnTo>
                <a:cubicBezTo>
                  <a:pt x="8783" y="17244"/>
                  <a:pt x="8696" y="17345"/>
                  <a:pt x="8696" y="17470"/>
                </a:cubicBezTo>
                <a:lnTo>
                  <a:pt x="8696" y="19454"/>
                </a:lnTo>
                <a:lnTo>
                  <a:pt x="7790" y="19454"/>
                </a:lnTo>
                <a:cubicBezTo>
                  <a:pt x="7640" y="19454"/>
                  <a:pt x="7516" y="19598"/>
                  <a:pt x="7516" y="19773"/>
                </a:cubicBezTo>
                <a:lnTo>
                  <a:pt x="7516" y="21281"/>
                </a:lnTo>
                <a:cubicBezTo>
                  <a:pt x="7516" y="21456"/>
                  <a:pt x="7640" y="21600"/>
                  <a:pt x="7790" y="21600"/>
                </a:cubicBezTo>
                <a:lnTo>
                  <a:pt x="10095" y="21600"/>
                </a:lnTo>
                <a:cubicBezTo>
                  <a:pt x="10245" y="21600"/>
                  <a:pt x="10367" y="21456"/>
                  <a:pt x="10367" y="21281"/>
                </a:cubicBezTo>
                <a:lnTo>
                  <a:pt x="10367" y="19773"/>
                </a:lnTo>
                <a:cubicBezTo>
                  <a:pt x="10367" y="19599"/>
                  <a:pt x="10245" y="19454"/>
                  <a:pt x="10095" y="19454"/>
                </a:cubicBezTo>
                <a:lnTo>
                  <a:pt x="9237" y="19454"/>
                </a:lnTo>
                <a:lnTo>
                  <a:pt x="9237" y="18111"/>
                </a:lnTo>
                <a:cubicBezTo>
                  <a:pt x="9237" y="17987"/>
                  <a:pt x="9324" y="17885"/>
                  <a:pt x="9431" y="17885"/>
                </a:cubicBezTo>
                <a:lnTo>
                  <a:pt x="12169" y="17885"/>
                </a:lnTo>
                <a:cubicBezTo>
                  <a:pt x="12276" y="17885"/>
                  <a:pt x="12363" y="17987"/>
                  <a:pt x="12363" y="18111"/>
                </a:cubicBezTo>
                <a:lnTo>
                  <a:pt x="12363" y="19454"/>
                </a:lnTo>
                <a:lnTo>
                  <a:pt x="11505" y="19454"/>
                </a:lnTo>
                <a:cubicBezTo>
                  <a:pt x="11355" y="19454"/>
                  <a:pt x="11233" y="19599"/>
                  <a:pt x="11233" y="19773"/>
                </a:cubicBezTo>
                <a:lnTo>
                  <a:pt x="11233" y="21281"/>
                </a:lnTo>
                <a:cubicBezTo>
                  <a:pt x="11233" y="21456"/>
                  <a:pt x="11355" y="21600"/>
                  <a:pt x="11505" y="21600"/>
                </a:cubicBezTo>
                <a:lnTo>
                  <a:pt x="13810" y="21600"/>
                </a:lnTo>
                <a:cubicBezTo>
                  <a:pt x="13960" y="21600"/>
                  <a:pt x="14084" y="21456"/>
                  <a:pt x="14084" y="21281"/>
                </a:cubicBezTo>
                <a:lnTo>
                  <a:pt x="14084" y="19773"/>
                </a:lnTo>
                <a:cubicBezTo>
                  <a:pt x="14084" y="19599"/>
                  <a:pt x="13960" y="19454"/>
                  <a:pt x="13810" y="19454"/>
                </a:cubicBezTo>
                <a:lnTo>
                  <a:pt x="12904" y="19454"/>
                </a:lnTo>
                <a:lnTo>
                  <a:pt x="12904" y="17470"/>
                </a:lnTo>
                <a:cubicBezTo>
                  <a:pt x="12904" y="17345"/>
                  <a:pt x="12817" y="17244"/>
                  <a:pt x="12710" y="17244"/>
                </a:cubicBezTo>
                <a:lnTo>
                  <a:pt x="11070" y="17244"/>
                </a:lnTo>
                <a:lnTo>
                  <a:pt x="11070" y="14304"/>
                </a:lnTo>
                <a:lnTo>
                  <a:pt x="13087" y="14304"/>
                </a:lnTo>
                <a:cubicBezTo>
                  <a:pt x="13354" y="14304"/>
                  <a:pt x="13574" y="14049"/>
                  <a:pt x="13574" y="13737"/>
                </a:cubicBezTo>
                <a:lnTo>
                  <a:pt x="13574" y="11271"/>
                </a:lnTo>
                <a:cubicBezTo>
                  <a:pt x="13574" y="10959"/>
                  <a:pt x="13354" y="10705"/>
                  <a:pt x="13087" y="10705"/>
                </a:cubicBezTo>
                <a:lnTo>
                  <a:pt x="11070" y="10705"/>
                </a:lnTo>
                <a:lnTo>
                  <a:pt x="11070" y="7951"/>
                </a:lnTo>
                <a:lnTo>
                  <a:pt x="17850" y="7951"/>
                </a:lnTo>
                <a:cubicBezTo>
                  <a:pt x="17957" y="7951"/>
                  <a:pt x="18044" y="8055"/>
                  <a:pt x="18044" y="8179"/>
                </a:cubicBezTo>
                <a:lnTo>
                  <a:pt x="18044" y="10705"/>
                </a:lnTo>
                <a:lnTo>
                  <a:pt x="16051" y="10705"/>
                </a:lnTo>
                <a:cubicBezTo>
                  <a:pt x="15784" y="10705"/>
                  <a:pt x="15565" y="10960"/>
                  <a:pt x="15565" y="11271"/>
                </a:cubicBezTo>
                <a:lnTo>
                  <a:pt x="15565" y="13737"/>
                </a:lnTo>
                <a:cubicBezTo>
                  <a:pt x="15565" y="14049"/>
                  <a:pt x="15784" y="14304"/>
                  <a:pt x="16051" y="14304"/>
                </a:cubicBezTo>
                <a:lnTo>
                  <a:pt x="18044" y="14304"/>
                </a:lnTo>
                <a:lnTo>
                  <a:pt x="18044" y="17244"/>
                </a:lnTo>
                <a:lnTo>
                  <a:pt x="16430" y="17244"/>
                </a:lnTo>
                <a:cubicBezTo>
                  <a:pt x="16323" y="17244"/>
                  <a:pt x="16235" y="17345"/>
                  <a:pt x="16235" y="17470"/>
                </a:cubicBezTo>
                <a:lnTo>
                  <a:pt x="16235" y="19454"/>
                </a:lnTo>
                <a:lnTo>
                  <a:pt x="15353" y="19454"/>
                </a:lnTo>
                <a:cubicBezTo>
                  <a:pt x="15203" y="19454"/>
                  <a:pt x="15079" y="19599"/>
                  <a:pt x="15079" y="19773"/>
                </a:cubicBezTo>
                <a:lnTo>
                  <a:pt x="15079" y="21281"/>
                </a:lnTo>
                <a:cubicBezTo>
                  <a:pt x="15079" y="21456"/>
                  <a:pt x="15203" y="21600"/>
                  <a:pt x="15353" y="21600"/>
                </a:cubicBezTo>
                <a:lnTo>
                  <a:pt x="17659" y="21600"/>
                </a:lnTo>
                <a:cubicBezTo>
                  <a:pt x="17809" y="21600"/>
                  <a:pt x="17931" y="21456"/>
                  <a:pt x="17931" y="21281"/>
                </a:cubicBezTo>
                <a:lnTo>
                  <a:pt x="17931" y="19773"/>
                </a:lnTo>
                <a:cubicBezTo>
                  <a:pt x="17931" y="19599"/>
                  <a:pt x="17809" y="19454"/>
                  <a:pt x="17659" y="19454"/>
                </a:cubicBezTo>
                <a:lnTo>
                  <a:pt x="16776" y="19454"/>
                </a:lnTo>
                <a:lnTo>
                  <a:pt x="16776" y="18111"/>
                </a:lnTo>
                <a:cubicBezTo>
                  <a:pt x="16776" y="17987"/>
                  <a:pt x="16864" y="17885"/>
                  <a:pt x="16971" y="17885"/>
                </a:cubicBezTo>
                <a:lnTo>
                  <a:pt x="19709" y="17885"/>
                </a:lnTo>
                <a:cubicBezTo>
                  <a:pt x="19816" y="17885"/>
                  <a:pt x="19903" y="17987"/>
                  <a:pt x="19903" y="18111"/>
                </a:cubicBezTo>
                <a:lnTo>
                  <a:pt x="19903" y="19454"/>
                </a:lnTo>
                <a:lnTo>
                  <a:pt x="19021" y="19454"/>
                </a:lnTo>
                <a:cubicBezTo>
                  <a:pt x="18871" y="19454"/>
                  <a:pt x="18747" y="19599"/>
                  <a:pt x="18747" y="19773"/>
                </a:cubicBezTo>
                <a:lnTo>
                  <a:pt x="18747" y="21281"/>
                </a:lnTo>
                <a:cubicBezTo>
                  <a:pt x="18747" y="21456"/>
                  <a:pt x="18871" y="21600"/>
                  <a:pt x="19021" y="21600"/>
                </a:cubicBezTo>
                <a:lnTo>
                  <a:pt x="21326" y="21600"/>
                </a:lnTo>
                <a:cubicBezTo>
                  <a:pt x="21476" y="21600"/>
                  <a:pt x="21600" y="21456"/>
                  <a:pt x="21600" y="21281"/>
                </a:cubicBezTo>
                <a:lnTo>
                  <a:pt x="21600" y="19773"/>
                </a:lnTo>
                <a:cubicBezTo>
                  <a:pt x="21600" y="19599"/>
                  <a:pt x="21476" y="19454"/>
                  <a:pt x="21326" y="19454"/>
                </a:cubicBezTo>
                <a:lnTo>
                  <a:pt x="20444" y="19454"/>
                </a:lnTo>
                <a:lnTo>
                  <a:pt x="20444" y="17470"/>
                </a:lnTo>
                <a:cubicBezTo>
                  <a:pt x="20444" y="17345"/>
                  <a:pt x="20357" y="17244"/>
                  <a:pt x="20250" y="17244"/>
                </a:cubicBezTo>
                <a:lnTo>
                  <a:pt x="18585" y="17244"/>
                </a:lnTo>
                <a:lnTo>
                  <a:pt x="18585" y="14304"/>
                </a:lnTo>
                <a:lnTo>
                  <a:pt x="20626" y="14304"/>
                </a:lnTo>
                <a:cubicBezTo>
                  <a:pt x="20894" y="14304"/>
                  <a:pt x="21113" y="14049"/>
                  <a:pt x="21113" y="13737"/>
                </a:cubicBezTo>
                <a:lnTo>
                  <a:pt x="21113" y="11271"/>
                </a:lnTo>
                <a:cubicBezTo>
                  <a:pt x="21113" y="10959"/>
                  <a:pt x="20894" y="10705"/>
                  <a:pt x="20626" y="10705"/>
                </a:cubicBezTo>
                <a:lnTo>
                  <a:pt x="18585" y="10705"/>
                </a:lnTo>
                <a:lnTo>
                  <a:pt x="18585" y="7550"/>
                </a:lnTo>
                <a:cubicBezTo>
                  <a:pt x="18585" y="7425"/>
                  <a:pt x="18498" y="7322"/>
                  <a:pt x="18390" y="7322"/>
                </a:cubicBezTo>
                <a:lnTo>
                  <a:pt x="11070" y="7322"/>
                </a:lnTo>
                <a:lnTo>
                  <a:pt x="11070" y="4181"/>
                </a:lnTo>
                <a:lnTo>
                  <a:pt x="13626" y="4181"/>
                </a:lnTo>
                <a:cubicBezTo>
                  <a:pt x="13894" y="4181"/>
                  <a:pt x="14113" y="3926"/>
                  <a:pt x="14113" y="3615"/>
                </a:cubicBezTo>
                <a:lnTo>
                  <a:pt x="14113" y="566"/>
                </a:lnTo>
                <a:cubicBezTo>
                  <a:pt x="14113" y="255"/>
                  <a:pt x="13894" y="0"/>
                  <a:pt x="13626" y="0"/>
                </a:cubicBezTo>
                <a:lnTo>
                  <a:pt x="10800" y="0"/>
                </a:lnTo>
                <a:lnTo>
                  <a:pt x="7974" y="0"/>
                </a:lnTo>
                <a:close/>
              </a:path>
            </a:pathLst>
          </a:custGeom>
          <a:solidFill>
            <a:srgbClr val="A9A9A9"/>
          </a:solidFill>
          <a:ln w="12700">
            <a:miter lim="400000"/>
          </a:ln>
        </p:spPr>
        <p:txBody>
          <a:bodyPr lIns="50800" tIns="50800" rIns="50800" bIns="50800" anchor="ctr"/>
          <a:lstStyle/>
          <a:p>
            <a:pPr>
              <a:defRPr b="0" sz="3200">
                <a:latin typeface="+mn-lt"/>
                <a:ea typeface="+mn-ea"/>
                <a:cs typeface="+mn-cs"/>
                <a:sym typeface="Helvetica Neue Medium"/>
              </a:defRPr>
            </a:pPr>
          </a:p>
        </p:txBody>
      </p:sp>
      <p:sp>
        <p:nvSpPr>
          <p:cNvPr id="236" name="TCP/8980"/>
          <p:cNvSpPr/>
          <p:nvPr/>
        </p:nvSpPr>
        <p:spPr>
          <a:xfrm>
            <a:off x="4932784" y="9500558"/>
            <a:ext cx="4971130" cy="1270001"/>
          </a:xfrm>
          <a:prstGeom prst="roundRect">
            <a:avLst>
              <a:gd name="adj" fmla="val 15000"/>
            </a:avLst>
          </a:prstGeom>
          <a:solidFill>
            <a:srgbClr val="A9A9A9"/>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3200">
                <a:latin typeface="+mn-lt"/>
                <a:ea typeface="+mn-ea"/>
                <a:cs typeface="+mn-cs"/>
                <a:sym typeface="Helvetica Neue Medium"/>
              </a:defRPr>
            </a:lvl1pPr>
          </a:lstStyle>
          <a:p>
            <a:pPr/>
            <a:r>
              <a:t>TCP/8980</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Minimal Setup"/>
          <p:cNvSpPr txBox="1"/>
          <p:nvPr>
            <p:ph type="title"/>
          </p:nvPr>
        </p:nvSpPr>
        <p:spPr>
          <a:prstGeom prst="rect">
            <a:avLst/>
          </a:prstGeom>
        </p:spPr>
        <p:txBody>
          <a:bodyPr/>
          <a:lstStyle/>
          <a:p>
            <a:pPr/>
            <a:r>
              <a:t>Minimal Setup</a:t>
            </a:r>
          </a:p>
        </p:txBody>
      </p:sp>
      <p:sp>
        <p:nvSpPr>
          <p:cNvPr id="241" name="Horizon"/>
          <p:cNvSpPr/>
          <p:nvPr/>
        </p:nvSpPr>
        <p:spPr>
          <a:xfrm>
            <a:off x="14614159" y="4890288"/>
            <a:ext cx="4971130" cy="1255043"/>
          </a:xfrm>
          <a:prstGeom prst="rect">
            <a:avLst/>
          </a:prstGeom>
          <a:solidFill>
            <a:srgbClr val="A9A9A9"/>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Horizon</a:t>
            </a:r>
          </a:p>
        </p:txBody>
      </p:sp>
      <p:sp>
        <p:nvSpPr>
          <p:cNvPr id="242" name="PostgreSQL"/>
          <p:cNvSpPr/>
          <p:nvPr/>
        </p:nvSpPr>
        <p:spPr>
          <a:xfrm>
            <a:off x="14614159" y="9450269"/>
            <a:ext cx="4971130" cy="1255043"/>
          </a:xfrm>
          <a:prstGeom prst="rect">
            <a:avLst/>
          </a:prstGeom>
          <a:solidFill>
            <a:srgbClr val="A9A9A9"/>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PostgreSQL</a:t>
            </a:r>
          </a:p>
        </p:txBody>
      </p:sp>
      <p:sp>
        <p:nvSpPr>
          <p:cNvPr id="243" name="TCP/5432"/>
          <p:cNvSpPr/>
          <p:nvPr/>
        </p:nvSpPr>
        <p:spPr>
          <a:xfrm>
            <a:off x="18088340" y="7214157"/>
            <a:ext cx="2403699" cy="1270001"/>
          </a:xfrm>
          <a:prstGeom prst="roundRect">
            <a:avLst>
              <a:gd name="adj" fmla="val 15000"/>
            </a:avLst>
          </a:prstGeom>
          <a:solidFill>
            <a:schemeClr val="accent1">
              <a:lumOff val="13529"/>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3200">
                <a:latin typeface="+mn-lt"/>
                <a:ea typeface="+mn-ea"/>
                <a:cs typeface="+mn-cs"/>
                <a:sym typeface="Helvetica Neue Medium"/>
              </a:defRPr>
            </a:lvl1pPr>
          </a:lstStyle>
          <a:p>
            <a:pPr/>
            <a:r>
              <a:t>TCP/5432</a:t>
            </a:r>
          </a:p>
        </p:txBody>
      </p:sp>
      <p:sp>
        <p:nvSpPr>
          <p:cNvPr id="244" name="TCP/8980"/>
          <p:cNvSpPr/>
          <p:nvPr/>
        </p:nvSpPr>
        <p:spPr>
          <a:xfrm>
            <a:off x="10352733" y="6266217"/>
            <a:ext cx="2403699" cy="1270001"/>
          </a:xfrm>
          <a:prstGeom prst="roundRect">
            <a:avLst>
              <a:gd name="adj" fmla="val 15000"/>
            </a:avLst>
          </a:prstGeom>
          <a:solidFill>
            <a:schemeClr val="accent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0" sz="3200">
                <a:latin typeface="+mn-lt"/>
                <a:ea typeface="+mn-ea"/>
                <a:cs typeface="+mn-cs"/>
                <a:sym typeface="Helvetica Neue Medium"/>
              </a:defRPr>
            </a:lvl1pPr>
          </a:lstStyle>
          <a:p>
            <a:pPr/>
            <a:r>
              <a:t>TCP/8980</a:t>
            </a:r>
          </a:p>
        </p:txBody>
      </p:sp>
      <p:sp>
        <p:nvSpPr>
          <p:cNvPr id="245" name="Line"/>
          <p:cNvSpPr/>
          <p:nvPr/>
        </p:nvSpPr>
        <p:spPr>
          <a:xfrm flipV="1">
            <a:off x="17068973" y="6131480"/>
            <a:ext cx="1" cy="832374"/>
          </a:xfrm>
          <a:prstGeom prst="line">
            <a:avLst/>
          </a:prstGeom>
          <a:ln w="63500">
            <a:solidFill>
              <a:schemeClr val="accent1">
                <a:lumOff val="13529"/>
              </a:schemeClr>
            </a:solidFill>
            <a:miter lim="400000"/>
          </a:ln>
        </p:spPr>
        <p:txBody>
          <a:bodyPr lIns="50800" tIns="50800" rIns="50800" bIns="50800" anchor="ctr"/>
          <a:lstStyle/>
          <a:p>
            <a:pPr>
              <a:defRPr b="0" sz="3200">
                <a:latin typeface="+mn-lt"/>
                <a:ea typeface="+mn-ea"/>
                <a:cs typeface="+mn-cs"/>
                <a:sym typeface="Helvetica Neue Medium"/>
              </a:defRPr>
            </a:pPr>
          </a:p>
        </p:txBody>
      </p:sp>
      <p:sp>
        <p:nvSpPr>
          <p:cNvPr id="246" name="Organization"/>
          <p:cNvSpPr/>
          <p:nvPr/>
        </p:nvSpPr>
        <p:spPr>
          <a:xfrm>
            <a:off x="16420588" y="7214157"/>
            <a:ext cx="1358273" cy="11672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74" y="0"/>
                </a:moveTo>
                <a:cubicBezTo>
                  <a:pt x="7706" y="0"/>
                  <a:pt x="7487" y="255"/>
                  <a:pt x="7487" y="566"/>
                </a:cubicBezTo>
                <a:lnTo>
                  <a:pt x="7487" y="3615"/>
                </a:lnTo>
                <a:cubicBezTo>
                  <a:pt x="7487" y="3926"/>
                  <a:pt x="7706" y="4181"/>
                  <a:pt x="7974" y="4181"/>
                </a:cubicBezTo>
                <a:lnTo>
                  <a:pt x="10530" y="4181"/>
                </a:lnTo>
                <a:lnTo>
                  <a:pt x="10530" y="7322"/>
                </a:lnTo>
                <a:lnTo>
                  <a:pt x="3210" y="7322"/>
                </a:lnTo>
                <a:cubicBezTo>
                  <a:pt x="3102" y="7322"/>
                  <a:pt x="3015" y="7425"/>
                  <a:pt x="3015" y="7550"/>
                </a:cubicBezTo>
                <a:lnTo>
                  <a:pt x="3015" y="10705"/>
                </a:lnTo>
                <a:lnTo>
                  <a:pt x="974" y="10705"/>
                </a:lnTo>
                <a:cubicBezTo>
                  <a:pt x="706" y="10705"/>
                  <a:pt x="487" y="10959"/>
                  <a:pt x="487" y="11271"/>
                </a:cubicBezTo>
                <a:lnTo>
                  <a:pt x="487" y="13737"/>
                </a:lnTo>
                <a:cubicBezTo>
                  <a:pt x="487" y="14049"/>
                  <a:pt x="706" y="14304"/>
                  <a:pt x="974" y="14304"/>
                </a:cubicBezTo>
                <a:lnTo>
                  <a:pt x="3015" y="14304"/>
                </a:lnTo>
                <a:lnTo>
                  <a:pt x="3015" y="17244"/>
                </a:lnTo>
                <a:lnTo>
                  <a:pt x="1350" y="17244"/>
                </a:lnTo>
                <a:cubicBezTo>
                  <a:pt x="1243" y="17244"/>
                  <a:pt x="1156" y="17345"/>
                  <a:pt x="1156" y="17470"/>
                </a:cubicBezTo>
                <a:lnTo>
                  <a:pt x="1156" y="19454"/>
                </a:lnTo>
                <a:lnTo>
                  <a:pt x="274" y="19454"/>
                </a:lnTo>
                <a:cubicBezTo>
                  <a:pt x="124" y="19454"/>
                  <a:pt x="0" y="19598"/>
                  <a:pt x="0" y="19773"/>
                </a:cubicBezTo>
                <a:lnTo>
                  <a:pt x="0" y="21281"/>
                </a:lnTo>
                <a:cubicBezTo>
                  <a:pt x="0" y="21456"/>
                  <a:pt x="124" y="21600"/>
                  <a:pt x="274" y="21600"/>
                </a:cubicBezTo>
                <a:lnTo>
                  <a:pt x="2579" y="21600"/>
                </a:lnTo>
                <a:cubicBezTo>
                  <a:pt x="2729" y="21600"/>
                  <a:pt x="2853" y="21456"/>
                  <a:pt x="2853" y="21281"/>
                </a:cubicBezTo>
                <a:lnTo>
                  <a:pt x="2853" y="19773"/>
                </a:lnTo>
                <a:cubicBezTo>
                  <a:pt x="2853" y="19599"/>
                  <a:pt x="2729" y="19454"/>
                  <a:pt x="2579" y="19454"/>
                </a:cubicBezTo>
                <a:lnTo>
                  <a:pt x="1697" y="19454"/>
                </a:lnTo>
                <a:lnTo>
                  <a:pt x="1697" y="18111"/>
                </a:lnTo>
                <a:cubicBezTo>
                  <a:pt x="1697" y="17987"/>
                  <a:pt x="1784" y="17885"/>
                  <a:pt x="1891" y="17885"/>
                </a:cubicBezTo>
                <a:lnTo>
                  <a:pt x="4629" y="17885"/>
                </a:lnTo>
                <a:cubicBezTo>
                  <a:pt x="4736" y="17885"/>
                  <a:pt x="4824" y="17987"/>
                  <a:pt x="4824" y="18111"/>
                </a:cubicBezTo>
                <a:lnTo>
                  <a:pt x="4824" y="19454"/>
                </a:lnTo>
                <a:lnTo>
                  <a:pt x="3941" y="19454"/>
                </a:lnTo>
                <a:cubicBezTo>
                  <a:pt x="3791" y="19454"/>
                  <a:pt x="3668" y="19598"/>
                  <a:pt x="3668" y="19773"/>
                </a:cubicBezTo>
                <a:lnTo>
                  <a:pt x="3668" y="21281"/>
                </a:lnTo>
                <a:cubicBezTo>
                  <a:pt x="3668" y="21456"/>
                  <a:pt x="3791" y="21600"/>
                  <a:pt x="3941" y="21600"/>
                </a:cubicBezTo>
                <a:lnTo>
                  <a:pt x="6247" y="21600"/>
                </a:lnTo>
                <a:cubicBezTo>
                  <a:pt x="6397" y="21600"/>
                  <a:pt x="6519" y="21456"/>
                  <a:pt x="6519" y="21281"/>
                </a:cubicBezTo>
                <a:lnTo>
                  <a:pt x="6519" y="19773"/>
                </a:lnTo>
                <a:cubicBezTo>
                  <a:pt x="6519" y="19599"/>
                  <a:pt x="6397" y="19454"/>
                  <a:pt x="6247" y="19454"/>
                </a:cubicBezTo>
                <a:lnTo>
                  <a:pt x="5365" y="19454"/>
                </a:lnTo>
                <a:lnTo>
                  <a:pt x="5365" y="17470"/>
                </a:lnTo>
                <a:cubicBezTo>
                  <a:pt x="5365" y="17345"/>
                  <a:pt x="5277" y="17244"/>
                  <a:pt x="5170" y="17244"/>
                </a:cubicBezTo>
                <a:lnTo>
                  <a:pt x="3556" y="17244"/>
                </a:lnTo>
                <a:lnTo>
                  <a:pt x="3556" y="14304"/>
                </a:lnTo>
                <a:lnTo>
                  <a:pt x="5549" y="14304"/>
                </a:lnTo>
                <a:cubicBezTo>
                  <a:pt x="5816" y="14304"/>
                  <a:pt x="6035" y="14049"/>
                  <a:pt x="6035" y="13737"/>
                </a:cubicBezTo>
                <a:lnTo>
                  <a:pt x="6035" y="11271"/>
                </a:lnTo>
                <a:cubicBezTo>
                  <a:pt x="6035" y="10960"/>
                  <a:pt x="5816" y="10705"/>
                  <a:pt x="5549" y="10705"/>
                </a:cubicBezTo>
                <a:lnTo>
                  <a:pt x="3556" y="10705"/>
                </a:lnTo>
                <a:lnTo>
                  <a:pt x="3556" y="8179"/>
                </a:lnTo>
                <a:cubicBezTo>
                  <a:pt x="3556" y="8055"/>
                  <a:pt x="3643" y="7951"/>
                  <a:pt x="3750" y="7951"/>
                </a:cubicBezTo>
                <a:lnTo>
                  <a:pt x="10530" y="7951"/>
                </a:lnTo>
                <a:lnTo>
                  <a:pt x="10530" y="10705"/>
                </a:lnTo>
                <a:lnTo>
                  <a:pt x="8513" y="10705"/>
                </a:lnTo>
                <a:cubicBezTo>
                  <a:pt x="8246" y="10705"/>
                  <a:pt x="8026" y="10960"/>
                  <a:pt x="8026" y="11271"/>
                </a:cubicBezTo>
                <a:lnTo>
                  <a:pt x="8026" y="13737"/>
                </a:lnTo>
                <a:cubicBezTo>
                  <a:pt x="8026" y="14049"/>
                  <a:pt x="8246" y="14304"/>
                  <a:pt x="8513" y="14304"/>
                </a:cubicBezTo>
                <a:lnTo>
                  <a:pt x="10530" y="14304"/>
                </a:lnTo>
                <a:lnTo>
                  <a:pt x="10530" y="17244"/>
                </a:lnTo>
                <a:lnTo>
                  <a:pt x="8890" y="17244"/>
                </a:lnTo>
                <a:cubicBezTo>
                  <a:pt x="8783" y="17244"/>
                  <a:pt x="8696" y="17345"/>
                  <a:pt x="8696" y="17470"/>
                </a:cubicBezTo>
                <a:lnTo>
                  <a:pt x="8696" y="19454"/>
                </a:lnTo>
                <a:lnTo>
                  <a:pt x="7790" y="19454"/>
                </a:lnTo>
                <a:cubicBezTo>
                  <a:pt x="7640" y="19454"/>
                  <a:pt x="7516" y="19598"/>
                  <a:pt x="7516" y="19773"/>
                </a:cubicBezTo>
                <a:lnTo>
                  <a:pt x="7516" y="21281"/>
                </a:lnTo>
                <a:cubicBezTo>
                  <a:pt x="7516" y="21456"/>
                  <a:pt x="7640" y="21600"/>
                  <a:pt x="7790" y="21600"/>
                </a:cubicBezTo>
                <a:lnTo>
                  <a:pt x="10095" y="21600"/>
                </a:lnTo>
                <a:cubicBezTo>
                  <a:pt x="10245" y="21600"/>
                  <a:pt x="10367" y="21456"/>
                  <a:pt x="10367" y="21281"/>
                </a:cubicBezTo>
                <a:lnTo>
                  <a:pt x="10367" y="19773"/>
                </a:lnTo>
                <a:cubicBezTo>
                  <a:pt x="10367" y="19599"/>
                  <a:pt x="10245" y="19454"/>
                  <a:pt x="10095" y="19454"/>
                </a:cubicBezTo>
                <a:lnTo>
                  <a:pt x="9237" y="19454"/>
                </a:lnTo>
                <a:lnTo>
                  <a:pt x="9237" y="18111"/>
                </a:lnTo>
                <a:cubicBezTo>
                  <a:pt x="9237" y="17987"/>
                  <a:pt x="9324" y="17885"/>
                  <a:pt x="9431" y="17885"/>
                </a:cubicBezTo>
                <a:lnTo>
                  <a:pt x="12169" y="17885"/>
                </a:lnTo>
                <a:cubicBezTo>
                  <a:pt x="12276" y="17885"/>
                  <a:pt x="12363" y="17987"/>
                  <a:pt x="12363" y="18111"/>
                </a:cubicBezTo>
                <a:lnTo>
                  <a:pt x="12363" y="19454"/>
                </a:lnTo>
                <a:lnTo>
                  <a:pt x="11505" y="19454"/>
                </a:lnTo>
                <a:cubicBezTo>
                  <a:pt x="11355" y="19454"/>
                  <a:pt x="11233" y="19599"/>
                  <a:pt x="11233" y="19773"/>
                </a:cubicBezTo>
                <a:lnTo>
                  <a:pt x="11233" y="21281"/>
                </a:lnTo>
                <a:cubicBezTo>
                  <a:pt x="11233" y="21456"/>
                  <a:pt x="11355" y="21600"/>
                  <a:pt x="11505" y="21600"/>
                </a:cubicBezTo>
                <a:lnTo>
                  <a:pt x="13810" y="21600"/>
                </a:lnTo>
                <a:cubicBezTo>
                  <a:pt x="13960" y="21600"/>
                  <a:pt x="14084" y="21456"/>
                  <a:pt x="14084" y="21281"/>
                </a:cubicBezTo>
                <a:lnTo>
                  <a:pt x="14084" y="19773"/>
                </a:lnTo>
                <a:cubicBezTo>
                  <a:pt x="14084" y="19599"/>
                  <a:pt x="13960" y="19454"/>
                  <a:pt x="13810" y="19454"/>
                </a:cubicBezTo>
                <a:lnTo>
                  <a:pt x="12904" y="19454"/>
                </a:lnTo>
                <a:lnTo>
                  <a:pt x="12904" y="17470"/>
                </a:lnTo>
                <a:cubicBezTo>
                  <a:pt x="12904" y="17345"/>
                  <a:pt x="12817" y="17244"/>
                  <a:pt x="12710" y="17244"/>
                </a:cubicBezTo>
                <a:lnTo>
                  <a:pt x="11070" y="17244"/>
                </a:lnTo>
                <a:lnTo>
                  <a:pt x="11070" y="14304"/>
                </a:lnTo>
                <a:lnTo>
                  <a:pt x="13087" y="14304"/>
                </a:lnTo>
                <a:cubicBezTo>
                  <a:pt x="13354" y="14304"/>
                  <a:pt x="13574" y="14049"/>
                  <a:pt x="13574" y="13737"/>
                </a:cubicBezTo>
                <a:lnTo>
                  <a:pt x="13574" y="11271"/>
                </a:lnTo>
                <a:cubicBezTo>
                  <a:pt x="13574" y="10959"/>
                  <a:pt x="13354" y="10705"/>
                  <a:pt x="13087" y="10705"/>
                </a:cubicBezTo>
                <a:lnTo>
                  <a:pt x="11070" y="10705"/>
                </a:lnTo>
                <a:lnTo>
                  <a:pt x="11070" y="7951"/>
                </a:lnTo>
                <a:lnTo>
                  <a:pt x="17850" y="7951"/>
                </a:lnTo>
                <a:cubicBezTo>
                  <a:pt x="17957" y="7951"/>
                  <a:pt x="18044" y="8055"/>
                  <a:pt x="18044" y="8179"/>
                </a:cubicBezTo>
                <a:lnTo>
                  <a:pt x="18044" y="10705"/>
                </a:lnTo>
                <a:lnTo>
                  <a:pt x="16051" y="10705"/>
                </a:lnTo>
                <a:cubicBezTo>
                  <a:pt x="15784" y="10705"/>
                  <a:pt x="15565" y="10960"/>
                  <a:pt x="15565" y="11271"/>
                </a:cubicBezTo>
                <a:lnTo>
                  <a:pt x="15565" y="13737"/>
                </a:lnTo>
                <a:cubicBezTo>
                  <a:pt x="15565" y="14049"/>
                  <a:pt x="15784" y="14304"/>
                  <a:pt x="16051" y="14304"/>
                </a:cubicBezTo>
                <a:lnTo>
                  <a:pt x="18044" y="14304"/>
                </a:lnTo>
                <a:lnTo>
                  <a:pt x="18044" y="17244"/>
                </a:lnTo>
                <a:lnTo>
                  <a:pt x="16430" y="17244"/>
                </a:lnTo>
                <a:cubicBezTo>
                  <a:pt x="16323" y="17244"/>
                  <a:pt x="16235" y="17345"/>
                  <a:pt x="16235" y="17470"/>
                </a:cubicBezTo>
                <a:lnTo>
                  <a:pt x="16235" y="19454"/>
                </a:lnTo>
                <a:lnTo>
                  <a:pt x="15353" y="19454"/>
                </a:lnTo>
                <a:cubicBezTo>
                  <a:pt x="15203" y="19454"/>
                  <a:pt x="15079" y="19599"/>
                  <a:pt x="15079" y="19773"/>
                </a:cubicBezTo>
                <a:lnTo>
                  <a:pt x="15079" y="21281"/>
                </a:lnTo>
                <a:cubicBezTo>
                  <a:pt x="15079" y="21456"/>
                  <a:pt x="15203" y="21600"/>
                  <a:pt x="15353" y="21600"/>
                </a:cubicBezTo>
                <a:lnTo>
                  <a:pt x="17659" y="21600"/>
                </a:lnTo>
                <a:cubicBezTo>
                  <a:pt x="17809" y="21600"/>
                  <a:pt x="17931" y="21456"/>
                  <a:pt x="17931" y="21281"/>
                </a:cubicBezTo>
                <a:lnTo>
                  <a:pt x="17931" y="19773"/>
                </a:lnTo>
                <a:cubicBezTo>
                  <a:pt x="17931" y="19599"/>
                  <a:pt x="17809" y="19454"/>
                  <a:pt x="17659" y="19454"/>
                </a:cubicBezTo>
                <a:lnTo>
                  <a:pt x="16776" y="19454"/>
                </a:lnTo>
                <a:lnTo>
                  <a:pt x="16776" y="18111"/>
                </a:lnTo>
                <a:cubicBezTo>
                  <a:pt x="16776" y="17987"/>
                  <a:pt x="16864" y="17885"/>
                  <a:pt x="16971" y="17885"/>
                </a:cubicBezTo>
                <a:lnTo>
                  <a:pt x="19709" y="17885"/>
                </a:lnTo>
                <a:cubicBezTo>
                  <a:pt x="19816" y="17885"/>
                  <a:pt x="19903" y="17987"/>
                  <a:pt x="19903" y="18111"/>
                </a:cubicBezTo>
                <a:lnTo>
                  <a:pt x="19903" y="19454"/>
                </a:lnTo>
                <a:lnTo>
                  <a:pt x="19021" y="19454"/>
                </a:lnTo>
                <a:cubicBezTo>
                  <a:pt x="18871" y="19454"/>
                  <a:pt x="18747" y="19599"/>
                  <a:pt x="18747" y="19773"/>
                </a:cubicBezTo>
                <a:lnTo>
                  <a:pt x="18747" y="21281"/>
                </a:lnTo>
                <a:cubicBezTo>
                  <a:pt x="18747" y="21456"/>
                  <a:pt x="18871" y="21600"/>
                  <a:pt x="19021" y="21600"/>
                </a:cubicBezTo>
                <a:lnTo>
                  <a:pt x="21326" y="21600"/>
                </a:lnTo>
                <a:cubicBezTo>
                  <a:pt x="21476" y="21600"/>
                  <a:pt x="21600" y="21456"/>
                  <a:pt x="21600" y="21281"/>
                </a:cubicBezTo>
                <a:lnTo>
                  <a:pt x="21600" y="19773"/>
                </a:lnTo>
                <a:cubicBezTo>
                  <a:pt x="21600" y="19599"/>
                  <a:pt x="21476" y="19454"/>
                  <a:pt x="21326" y="19454"/>
                </a:cubicBezTo>
                <a:lnTo>
                  <a:pt x="20444" y="19454"/>
                </a:lnTo>
                <a:lnTo>
                  <a:pt x="20444" y="17470"/>
                </a:lnTo>
                <a:cubicBezTo>
                  <a:pt x="20444" y="17345"/>
                  <a:pt x="20357" y="17244"/>
                  <a:pt x="20250" y="17244"/>
                </a:cubicBezTo>
                <a:lnTo>
                  <a:pt x="18585" y="17244"/>
                </a:lnTo>
                <a:lnTo>
                  <a:pt x="18585" y="14304"/>
                </a:lnTo>
                <a:lnTo>
                  <a:pt x="20626" y="14304"/>
                </a:lnTo>
                <a:cubicBezTo>
                  <a:pt x="20894" y="14304"/>
                  <a:pt x="21113" y="14049"/>
                  <a:pt x="21113" y="13737"/>
                </a:cubicBezTo>
                <a:lnTo>
                  <a:pt x="21113" y="11271"/>
                </a:lnTo>
                <a:cubicBezTo>
                  <a:pt x="21113" y="10959"/>
                  <a:pt x="20894" y="10705"/>
                  <a:pt x="20626" y="10705"/>
                </a:cubicBezTo>
                <a:lnTo>
                  <a:pt x="18585" y="10705"/>
                </a:lnTo>
                <a:lnTo>
                  <a:pt x="18585" y="7550"/>
                </a:lnTo>
                <a:cubicBezTo>
                  <a:pt x="18585" y="7425"/>
                  <a:pt x="18498" y="7322"/>
                  <a:pt x="18390" y="7322"/>
                </a:cubicBezTo>
                <a:lnTo>
                  <a:pt x="11070" y="7322"/>
                </a:lnTo>
                <a:lnTo>
                  <a:pt x="11070" y="4181"/>
                </a:lnTo>
                <a:lnTo>
                  <a:pt x="13626" y="4181"/>
                </a:lnTo>
                <a:cubicBezTo>
                  <a:pt x="13894" y="4181"/>
                  <a:pt x="14113" y="3926"/>
                  <a:pt x="14113" y="3615"/>
                </a:cubicBezTo>
                <a:lnTo>
                  <a:pt x="14113" y="566"/>
                </a:lnTo>
                <a:cubicBezTo>
                  <a:pt x="14113" y="255"/>
                  <a:pt x="13894" y="0"/>
                  <a:pt x="13626" y="0"/>
                </a:cubicBezTo>
                <a:lnTo>
                  <a:pt x="10800" y="0"/>
                </a:lnTo>
                <a:lnTo>
                  <a:pt x="7974" y="0"/>
                </a:lnTo>
                <a:close/>
              </a:path>
            </a:pathLst>
          </a:custGeom>
          <a:solidFill>
            <a:schemeClr val="accent1">
              <a:lumOff val="13529"/>
            </a:schemeClr>
          </a:solidFill>
          <a:ln w="12700">
            <a:miter lim="400000"/>
          </a:ln>
        </p:spPr>
        <p:txBody>
          <a:bodyPr lIns="50800" tIns="50800" rIns="50800" bIns="50800" anchor="ctr"/>
          <a:lstStyle/>
          <a:p>
            <a:pPr>
              <a:defRPr b="0" sz="3200">
                <a:latin typeface="+mn-lt"/>
                <a:ea typeface="+mn-ea"/>
                <a:cs typeface="+mn-cs"/>
                <a:sym typeface="Helvetica Neue Medium"/>
              </a:defRPr>
            </a:pPr>
          </a:p>
        </p:txBody>
      </p:sp>
      <p:sp>
        <p:nvSpPr>
          <p:cNvPr id="247" name="Line"/>
          <p:cNvSpPr/>
          <p:nvPr/>
        </p:nvSpPr>
        <p:spPr>
          <a:xfrm flipV="1">
            <a:off x="17099724" y="8640556"/>
            <a:ext cx="1" cy="832374"/>
          </a:xfrm>
          <a:prstGeom prst="line">
            <a:avLst/>
          </a:prstGeom>
          <a:ln w="63500">
            <a:solidFill>
              <a:schemeClr val="accent1">
                <a:lumOff val="13529"/>
              </a:schemeClr>
            </a:solidFill>
            <a:miter lim="400000"/>
          </a:ln>
        </p:spPr>
        <p:txBody>
          <a:bodyPr lIns="50800" tIns="50800" rIns="50800" bIns="50800" anchor="ctr"/>
          <a:lstStyle/>
          <a:p>
            <a:pPr>
              <a:defRPr b="0" sz="3200">
                <a:latin typeface="+mn-lt"/>
                <a:ea typeface="+mn-ea"/>
                <a:cs typeface="+mn-cs"/>
                <a:sym typeface="Helvetica Neue Medium"/>
              </a:defRPr>
            </a:pPr>
          </a:p>
        </p:txBody>
      </p:sp>
      <p:sp>
        <p:nvSpPr>
          <p:cNvPr id="248" name="Line"/>
          <p:cNvSpPr/>
          <p:nvPr/>
        </p:nvSpPr>
        <p:spPr>
          <a:xfrm>
            <a:off x="8503353" y="5517809"/>
            <a:ext cx="2262642" cy="1"/>
          </a:xfrm>
          <a:prstGeom prst="line">
            <a:avLst/>
          </a:prstGeom>
          <a:ln w="63500">
            <a:solidFill>
              <a:schemeClr val="accent3"/>
            </a:solidFill>
            <a:miter lim="400000"/>
          </a:ln>
        </p:spPr>
        <p:txBody>
          <a:bodyPr lIns="50800" tIns="50800" rIns="50800" bIns="50800" anchor="ctr"/>
          <a:lstStyle/>
          <a:p>
            <a:pPr>
              <a:defRPr b="0" sz="3200">
                <a:latin typeface="+mn-lt"/>
                <a:ea typeface="+mn-ea"/>
                <a:cs typeface="+mn-cs"/>
                <a:sym typeface="Helvetica Neue Medium"/>
              </a:defRPr>
            </a:pPr>
          </a:p>
        </p:txBody>
      </p:sp>
      <p:sp>
        <p:nvSpPr>
          <p:cNvPr id="249" name="Organization"/>
          <p:cNvSpPr/>
          <p:nvPr/>
        </p:nvSpPr>
        <p:spPr>
          <a:xfrm>
            <a:off x="10875446" y="4790865"/>
            <a:ext cx="1358273" cy="11672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7974" y="0"/>
                </a:moveTo>
                <a:cubicBezTo>
                  <a:pt x="7706" y="0"/>
                  <a:pt x="7487" y="255"/>
                  <a:pt x="7487" y="566"/>
                </a:cubicBezTo>
                <a:lnTo>
                  <a:pt x="7487" y="3615"/>
                </a:lnTo>
                <a:cubicBezTo>
                  <a:pt x="7487" y="3926"/>
                  <a:pt x="7706" y="4181"/>
                  <a:pt x="7974" y="4181"/>
                </a:cubicBezTo>
                <a:lnTo>
                  <a:pt x="10530" y="4181"/>
                </a:lnTo>
                <a:lnTo>
                  <a:pt x="10530" y="7322"/>
                </a:lnTo>
                <a:lnTo>
                  <a:pt x="3210" y="7322"/>
                </a:lnTo>
                <a:cubicBezTo>
                  <a:pt x="3102" y="7322"/>
                  <a:pt x="3015" y="7425"/>
                  <a:pt x="3015" y="7550"/>
                </a:cubicBezTo>
                <a:lnTo>
                  <a:pt x="3015" y="10705"/>
                </a:lnTo>
                <a:lnTo>
                  <a:pt x="974" y="10705"/>
                </a:lnTo>
                <a:cubicBezTo>
                  <a:pt x="706" y="10705"/>
                  <a:pt x="487" y="10959"/>
                  <a:pt x="487" y="11271"/>
                </a:cubicBezTo>
                <a:lnTo>
                  <a:pt x="487" y="13737"/>
                </a:lnTo>
                <a:cubicBezTo>
                  <a:pt x="487" y="14049"/>
                  <a:pt x="706" y="14304"/>
                  <a:pt x="974" y="14304"/>
                </a:cubicBezTo>
                <a:lnTo>
                  <a:pt x="3015" y="14304"/>
                </a:lnTo>
                <a:lnTo>
                  <a:pt x="3015" y="17244"/>
                </a:lnTo>
                <a:lnTo>
                  <a:pt x="1350" y="17244"/>
                </a:lnTo>
                <a:cubicBezTo>
                  <a:pt x="1243" y="17244"/>
                  <a:pt x="1156" y="17345"/>
                  <a:pt x="1156" y="17470"/>
                </a:cubicBezTo>
                <a:lnTo>
                  <a:pt x="1156" y="19454"/>
                </a:lnTo>
                <a:lnTo>
                  <a:pt x="274" y="19454"/>
                </a:lnTo>
                <a:cubicBezTo>
                  <a:pt x="124" y="19454"/>
                  <a:pt x="0" y="19598"/>
                  <a:pt x="0" y="19773"/>
                </a:cubicBezTo>
                <a:lnTo>
                  <a:pt x="0" y="21281"/>
                </a:lnTo>
                <a:cubicBezTo>
                  <a:pt x="0" y="21456"/>
                  <a:pt x="124" y="21600"/>
                  <a:pt x="274" y="21600"/>
                </a:cubicBezTo>
                <a:lnTo>
                  <a:pt x="2579" y="21600"/>
                </a:lnTo>
                <a:cubicBezTo>
                  <a:pt x="2729" y="21600"/>
                  <a:pt x="2853" y="21456"/>
                  <a:pt x="2853" y="21281"/>
                </a:cubicBezTo>
                <a:lnTo>
                  <a:pt x="2853" y="19773"/>
                </a:lnTo>
                <a:cubicBezTo>
                  <a:pt x="2853" y="19599"/>
                  <a:pt x="2729" y="19454"/>
                  <a:pt x="2579" y="19454"/>
                </a:cubicBezTo>
                <a:lnTo>
                  <a:pt x="1697" y="19454"/>
                </a:lnTo>
                <a:lnTo>
                  <a:pt x="1697" y="18111"/>
                </a:lnTo>
                <a:cubicBezTo>
                  <a:pt x="1697" y="17987"/>
                  <a:pt x="1784" y="17885"/>
                  <a:pt x="1891" y="17885"/>
                </a:cubicBezTo>
                <a:lnTo>
                  <a:pt x="4629" y="17885"/>
                </a:lnTo>
                <a:cubicBezTo>
                  <a:pt x="4736" y="17885"/>
                  <a:pt x="4824" y="17987"/>
                  <a:pt x="4824" y="18111"/>
                </a:cubicBezTo>
                <a:lnTo>
                  <a:pt x="4824" y="19454"/>
                </a:lnTo>
                <a:lnTo>
                  <a:pt x="3941" y="19454"/>
                </a:lnTo>
                <a:cubicBezTo>
                  <a:pt x="3791" y="19454"/>
                  <a:pt x="3668" y="19598"/>
                  <a:pt x="3668" y="19773"/>
                </a:cubicBezTo>
                <a:lnTo>
                  <a:pt x="3668" y="21281"/>
                </a:lnTo>
                <a:cubicBezTo>
                  <a:pt x="3668" y="21456"/>
                  <a:pt x="3791" y="21600"/>
                  <a:pt x="3941" y="21600"/>
                </a:cubicBezTo>
                <a:lnTo>
                  <a:pt x="6247" y="21600"/>
                </a:lnTo>
                <a:cubicBezTo>
                  <a:pt x="6397" y="21600"/>
                  <a:pt x="6519" y="21456"/>
                  <a:pt x="6519" y="21281"/>
                </a:cubicBezTo>
                <a:lnTo>
                  <a:pt x="6519" y="19773"/>
                </a:lnTo>
                <a:cubicBezTo>
                  <a:pt x="6519" y="19599"/>
                  <a:pt x="6397" y="19454"/>
                  <a:pt x="6247" y="19454"/>
                </a:cubicBezTo>
                <a:lnTo>
                  <a:pt x="5365" y="19454"/>
                </a:lnTo>
                <a:lnTo>
                  <a:pt x="5365" y="17470"/>
                </a:lnTo>
                <a:cubicBezTo>
                  <a:pt x="5365" y="17345"/>
                  <a:pt x="5277" y="17244"/>
                  <a:pt x="5170" y="17244"/>
                </a:cubicBezTo>
                <a:lnTo>
                  <a:pt x="3556" y="17244"/>
                </a:lnTo>
                <a:lnTo>
                  <a:pt x="3556" y="14304"/>
                </a:lnTo>
                <a:lnTo>
                  <a:pt x="5549" y="14304"/>
                </a:lnTo>
                <a:cubicBezTo>
                  <a:pt x="5816" y="14304"/>
                  <a:pt x="6035" y="14049"/>
                  <a:pt x="6035" y="13737"/>
                </a:cubicBezTo>
                <a:lnTo>
                  <a:pt x="6035" y="11271"/>
                </a:lnTo>
                <a:cubicBezTo>
                  <a:pt x="6035" y="10960"/>
                  <a:pt x="5816" y="10705"/>
                  <a:pt x="5549" y="10705"/>
                </a:cubicBezTo>
                <a:lnTo>
                  <a:pt x="3556" y="10705"/>
                </a:lnTo>
                <a:lnTo>
                  <a:pt x="3556" y="8179"/>
                </a:lnTo>
                <a:cubicBezTo>
                  <a:pt x="3556" y="8055"/>
                  <a:pt x="3643" y="7951"/>
                  <a:pt x="3750" y="7951"/>
                </a:cubicBezTo>
                <a:lnTo>
                  <a:pt x="10530" y="7951"/>
                </a:lnTo>
                <a:lnTo>
                  <a:pt x="10530" y="10705"/>
                </a:lnTo>
                <a:lnTo>
                  <a:pt x="8513" y="10705"/>
                </a:lnTo>
                <a:cubicBezTo>
                  <a:pt x="8246" y="10705"/>
                  <a:pt x="8026" y="10960"/>
                  <a:pt x="8026" y="11271"/>
                </a:cubicBezTo>
                <a:lnTo>
                  <a:pt x="8026" y="13737"/>
                </a:lnTo>
                <a:cubicBezTo>
                  <a:pt x="8026" y="14049"/>
                  <a:pt x="8246" y="14304"/>
                  <a:pt x="8513" y="14304"/>
                </a:cubicBezTo>
                <a:lnTo>
                  <a:pt x="10530" y="14304"/>
                </a:lnTo>
                <a:lnTo>
                  <a:pt x="10530" y="17244"/>
                </a:lnTo>
                <a:lnTo>
                  <a:pt x="8890" y="17244"/>
                </a:lnTo>
                <a:cubicBezTo>
                  <a:pt x="8783" y="17244"/>
                  <a:pt x="8696" y="17345"/>
                  <a:pt x="8696" y="17470"/>
                </a:cubicBezTo>
                <a:lnTo>
                  <a:pt x="8696" y="19454"/>
                </a:lnTo>
                <a:lnTo>
                  <a:pt x="7790" y="19454"/>
                </a:lnTo>
                <a:cubicBezTo>
                  <a:pt x="7640" y="19454"/>
                  <a:pt x="7516" y="19598"/>
                  <a:pt x="7516" y="19773"/>
                </a:cubicBezTo>
                <a:lnTo>
                  <a:pt x="7516" y="21281"/>
                </a:lnTo>
                <a:cubicBezTo>
                  <a:pt x="7516" y="21456"/>
                  <a:pt x="7640" y="21600"/>
                  <a:pt x="7790" y="21600"/>
                </a:cubicBezTo>
                <a:lnTo>
                  <a:pt x="10095" y="21600"/>
                </a:lnTo>
                <a:cubicBezTo>
                  <a:pt x="10245" y="21600"/>
                  <a:pt x="10367" y="21456"/>
                  <a:pt x="10367" y="21281"/>
                </a:cubicBezTo>
                <a:lnTo>
                  <a:pt x="10367" y="19773"/>
                </a:lnTo>
                <a:cubicBezTo>
                  <a:pt x="10367" y="19599"/>
                  <a:pt x="10245" y="19454"/>
                  <a:pt x="10095" y="19454"/>
                </a:cubicBezTo>
                <a:lnTo>
                  <a:pt x="9237" y="19454"/>
                </a:lnTo>
                <a:lnTo>
                  <a:pt x="9237" y="18111"/>
                </a:lnTo>
                <a:cubicBezTo>
                  <a:pt x="9237" y="17987"/>
                  <a:pt x="9324" y="17885"/>
                  <a:pt x="9431" y="17885"/>
                </a:cubicBezTo>
                <a:lnTo>
                  <a:pt x="12169" y="17885"/>
                </a:lnTo>
                <a:cubicBezTo>
                  <a:pt x="12276" y="17885"/>
                  <a:pt x="12363" y="17987"/>
                  <a:pt x="12363" y="18111"/>
                </a:cubicBezTo>
                <a:lnTo>
                  <a:pt x="12363" y="19454"/>
                </a:lnTo>
                <a:lnTo>
                  <a:pt x="11505" y="19454"/>
                </a:lnTo>
                <a:cubicBezTo>
                  <a:pt x="11355" y="19454"/>
                  <a:pt x="11233" y="19599"/>
                  <a:pt x="11233" y="19773"/>
                </a:cubicBezTo>
                <a:lnTo>
                  <a:pt x="11233" y="21281"/>
                </a:lnTo>
                <a:cubicBezTo>
                  <a:pt x="11233" y="21456"/>
                  <a:pt x="11355" y="21600"/>
                  <a:pt x="11505" y="21600"/>
                </a:cubicBezTo>
                <a:lnTo>
                  <a:pt x="13810" y="21600"/>
                </a:lnTo>
                <a:cubicBezTo>
                  <a:pt x="13960" y="21600"/>
                  <a:pt x="14084" y="21456"/>
                  <a:pt x="14084" y="21281"/>
                </a:cubicBezTo>
                <a:lnTo>
                  <a:pt x="14084" y="19773"/>
                </a:lnTo>
                <a:cubicBezTo>
                  <a:pt x="14084" y="19599"/>
                  <a:pt x="13960" y="19454"/>
                  <a:pt x="13810" y="19454"/>
                </a:cubicBezTo>
                <a:lnTo>
                  <a:pt x="12904" y="19454"/>
                </a:lnTo>
                <a:lnTo>
                  <a:pt x="12904" y="17470"/>
                </a:lnTo>
                <a:cubicBezTo>
                  <a:pt x="12904" y="17345"/>
                  <a:pt x="12817" y="17244"/>
                  <a:pt x="12710" y="17244"/>
                </a:cubicBezTo>
                <a:lnTo>
                  <a:pt x="11070" y="17244"/>
                </a:lnTo>
                <a:lnTo>
                  <a:pt x="11070" y="14304"/>
                </a:lnTo>
                <a:lnTo>
                  <a:pt x="13087" y="14304"/>
                </a:lnTo>
                <a:cubicBezTo>
                  <a:pt x="13354" y="14304"/>
                  <a:pt x="13574" y="14049"/>
                  <a:pt x="13574" y="13737"/>
                </a:cubicBezTo>
                <a:lnTo>
                  <a:pt x="13574" y="11271"/>
                </a:lnTo>
                <a:cubicBezTo>
                  <a:pt x="13574" y="10959"/>
                  <a:pt x="13354" y="10705"/>
                  <a:pt x="13087" y="10705"/>
                </a:cubicBezTo>
                <a:lnTo>
                  <a:pt x="11070" y="10705"/>
                </a:lnTo>
                <a:lnTo>
                  <a:pt x="11070" y="7951"/>
                </a:lnTo>
                <a:lnTo>
                  <a:pt x="17850" y="7951"/>
                </a:lnTo>
                <a:cubicBezTo>
                  <a:pt x="17957" y="7951"/>
                  <a:pt x="18044" y="8055"/>
                  <a:pt x="18044" y="8179"/>
                </a:cubicBezTo>
                <a:lnTo>
                  <a:pt x="18044" y="10705"/>
                </a:lnTo>
                <a:lnTo>
                  <a:pt x="16051" y="10705"/>
                </a:lnTo>
                <a:cubicBezTo>
                  <a:pt x="15784" y="10705"/>
                  <a:pt x="15565" y="10960"/>
                  <a:pt x="15565" y="11271"/>
                </a:cubicBezTo>
                <a:lnTo>
                  <a:pt x="15565" y="13737"/>
                </a:lnTo>
                <a:cubicBezTo>
                  <a:pt x="15565" y="14049"/>
                  <a:pt x="15784" y="14304"/>
                  <a:pt x="16051" y="14304"/>
                </a:cubicBezTo>
                <a:lnTo>
                  <a:pt x="18044" y="14304"/>
                </a:lnTo>
                <a:lnTo>
                  <a:pt x="18044" y="17244"/>
                </a:lnTo>
                <a:lnTo>
                  <a:pt x="16430" y="17244"/>
                </a:lnTo>
                <a:cubicBezTo>
                  <a:pt x="16323" y="17244"/>
                  <a:pt x="16235" y="17345"/>
                  <a:pt x="16235" y="17470"/>
                </a:cubicBezTo>
                <a:lnTo>
                  <a:pt x="16235" y="19454"/>
                </a:lnTo>
                <a:lnTo>
                  <a:pt x="15353" y="19454"/>
                </a:lnTo>
                <a:cubicBezTo>
                  <a:pt x="15203" y="19454"/>
                  <a:pt x="15079" y="19599"/>
                  <a:pt x="15079" y="19773"/>
                </a:cubicBezTo>
                <a:lnTo>
                  <a:pt x="15079" y="21281"/>
                </a:lnTo>
                <a:cubicBezTo>
                  <a:pt x="15079" y="21456"/>
                  <a:pt x="15203" y="21600"/>
                  <a:pt x="15353" y="21600"/>
                </a:cubicBezTo>
                <a:lnTo>
                  <a:pt x="17659" y="21600"/>
                </a:lnTo>
                <a:cubicBezTo>
                  <a:pt x="17809" y="21600"/>
                  <a:pt x="17931" y="21456"/>
                  <a:pt x="17931" y="21281"/>
                </a:cubicBezTo>
                <a:lnTo>
                  <a:pt x="17931" y="19773"/>
                </a:lnTo>
                <a:cubicBezTo>
                  <a:pt x="17931" y="19599"/>
                  <a:pt x="17809" y="19454"/>
                  <a:pt x="17659" y="19454"/>
                </a:cubicBezTo>
                <a:lnTo>
                  <a:pt x="16776" y="19454"/>
                </a:lnTo>
                <a:lnTo>
                  <a:pt x="16776" y="18111"/>
                </a:lnTo>
                <a:cubicBezTo>
                  <a:pt x="16776" y="17987"/>
                  <a:pt x="16864" y="17885"/>
                  <a:pt x="16971" y="17885"/>
                </a:cubicBezTo>
                <a:lnTo>
                  <a:pt x="19709" y="17885"/>
                </a:lnTo>
                <a:cubicBezTo>
                  <a:pt x="19816" y="17885"/>
                  <a:pt x="19903" y="17987"/>
                  <a:pt x="19903" y="18111"/>
                </a:cubicBezTo>
                <a:lnTo>
                  <a:pt x="19903" y="19454"/>
                </a:lnTo>
                <a:lnTo>
                  <a:pt x="19021" y="19454"/>
                </a:lnTo>
                <a:cubicBezTo>
                  <a:pt x="18871" y="19454"/>
                  <a:pt x="18747" y="19599"/>
                  <a:pt x="18747" y="19773"/>
                </a:cubicBezTo>
                <a:lnTo>
                  <a:pt x="18747" y="21281"/>
                </a:lnTo>
                <a:cubicBezTo>
                  <a:pt x="18747" y="21456"/>
                  <a:pt x="18871" y="21600"/>
                  <a:pt x="19021" y="21600"/>
                </a:cubicBezTo>
                <a:lnTo>
                  <a:pt x="21326" y="21600"/>
                </a:lnTo>
                <a:cubicBezTo>
                  <a:pt x="21476" y="21600"/>
                  <a:pt x="21600" y="21456"/>
                  <a:pt x="21600" y="21281"/>
                </a:cubicBezTo>
                <a:lnTo>
                  <a:pt x="21600" y="19773"/>
                </a:lnTo>
                <a:cubicBezTo>
                  <a:pt x="21600" y="19599"/>
                  <a:pt x="21476" y="19454"/>
                  <a:pt x="21326" y="19454"/>
                </a:cubicBezTo>
                <a:lnTo>
                  <a:pt x="20444" y="19454"/>
                </a:lnTo>
                <a:lnTo>
                  <a:pt x="20444" y="17470"/>
                </a:lnTo>
                <a:cubicBezTo>
                  <a:pt x="20444" y="17345"/>
                  <a:pt x="20357" y="17244"/>
                  <a:pt x="20250" y="17244"/>
                </a:cubicBezTo>
                <a:lnTo>
                  <a:pt x="18585" y="17244"/>
                </a:lnTo>
                <a:lnTo>
                  <a:pt x="18585" y="14304"/>
                </a:lnTo>
                <a:lnTo>
                  <a:pt x="20626" y="14304"/>
                </a:lnTo>
                <a:cubicBezTo>
                  <a:pt x="20894" y="14304"/>
                  <a:pt x="21113" y="14049"/>
                  <a:pt x="21113" y="13737"/>
                </a:cubicBezTo>
                <a:lnTo>
                  <a:pt x="21113" y="11271"/>
                </a:lnTo>
                <a:cubicBezTo>
                  <a:pt x="21113" y="10959"/>
                  <a:pt x="20894" y="10705"/>
                  <a:pt x="20626" y="10705"/>
                </a:cubicBezTo>
                <a:lnTo>
                  <a:pt x="18585" y="10705"/>
                </a:lnTo>
                <a:lnTo>
                  <a:pt x="18585" y="7550"/>
                </a:lnTo>
                <a:cubicBezTo>
                  <a:pt x="18585" y="7425"/>
                  <a:pt x="18498" y="7322"/>
                  <a:pt x="18390" y="7322"/>
                </a:cubicBezTo>
                <a:lnTo>
                  <a:pt x="11070" y="7322"/>
                </a:lnTo>
                <a:lnTo>
                  <a:pt x="11070" y="4181"/>
                </a:lnTo>
                <a:lnTo>
                  <a:pt x="13626" y="4181"/>
                </a:lnTo>
                <a:cubicBezTo>
                  <a:pt x="13894" y="4181"/>
                  <a:pt x="14113" y="3926"/>
                  <a:pt x="14113" y="3615"/>
                </a:cubicBezTo>
                <a:lnTo>
                  <a:pt x="14113" y="566"/>
                </a:lnTo>
                <a:cubicBezTo>
                  <a:pt x="14113" y="255"/>
                  <a:pt x="13894" y="0"/>
                  <a:pt x="13626" y="0"/>
                </a:cubicBezTo>
                <a:lnTo>
                  <a:pt x="10800" y="0"/>
                </a:lnTo>
                <a:lnTo>
                  <a:pt x="7974" y="0"/>
                </a:lnTo>
                <a:close/>
              </a:path>
            </a:pathLst>
          </a:custGeom>
          <a:solidFill>
            <a:schemeClr val="accent3"/>
          </a:solidFill>
          <a:ln w="12700">
            <a:miter lim="400000"/>
          </a:ln>
        </p:spPr>
        <p:txBody>
          <a:bodyPr lIns="50800" tIns="50800" rIns="50800" bIns="50800" anchor="ctr"/>
          <a:lstStyle/>
          <a:p>
            <a:pPr>
              <a:defRPr b="0" sz="3200">
                <a:latin typeface="+mn-lt"/>
                <a:ea typeface="+mn-ea"/>
                <a:cs typeface="+mn-cs"/>
                <a:sym typeface="Helvetica Neue Medium"/>
              </a:defRPr>
            </a:pPr>
          </a:p>
        </p:txBody>
      </p:sp>
      <p:sp>
        <p:nvSpPr>
          <p:cNvPr id="250" name="Line"/>
          <p:cNvSpPr/>
          <p:nvPr/>
        </p:nvSpPr>
        <p:spPr>
          <a:xfrm>
            <a:off x="12343169" y="5517809"/>
            <a:ext cx="2281949" cy="1"/>
          </a:xfrm>
          <a:prstGeom prst="line">
            <a:avLst/>
          </a:prstGeom>
          <a:ln w="63500">
            <a:solidFill>
              <a:schemeClr val="accent3"/>
            </a:solidFill>
            <a:miter lim="400000"/>
          </a:ln>
        </p:spPr>
        <p:txBody>
          <a:bodyPr lIns="50800" tIns="50800" rIns="50800" bIns="50800" anchor="ctr"/>
          <a:lstStyle/>
          <a:p>
            <a:pPr>
              <a:defRPr b="0" sz="3200">
                <a:latin typeface="+mn-lt"/>
                <a:ea typeface="+mn-ea"/>
                <a:cs typeface="+mn-cs"/>
                <a:sym typeface="Helvetica Neue Medium"/>
              </a:defRPr>
            </a:pPr>
          </a:p>
        </p:txBody>
      </p:sp>
      <p:sp>
        <p:nvSpPr>
          <p:cNvPr id="251" name="Rounded Rectangle"/>
          <p:cNvSpPr/>
          <p:nvPr/>
        </p:nvSpPr>
        <p:spPr>
          <a:xfrm>
            <a:off x="13849689" y="3898729"/>
            <a:ext cx="7079789" cy="7798142"/>
          </a:xfrm>
          <a:prstGeom prst="roundRect">
            <a:avLst>
              <a:gd name="adj" fmla="val 15367"/>
            </a:avLst>
          </a:prstGeom>
          <a:ln w="63500">
            <a:solidFill>
              <a:srgbClr val="FFFFFF"/>
            </a:solidFill>
            <a:miter lim="400000"/>
          </a:ln>
        </p:spPr>
        <p:txBody>
          <a:bodyPr lIns="50800" tIns="50800" rIns="50800" bIns="50800" anchor="ctr"/>
          <a:lstStyle/>
          <a:p>
            <a:pPr>
              <a:defRPr b="0" sz="3200">
                <a:latin typeface="+mn-lt"/>
                <a:ea typeface="+mn-ea"/>
                <a:cs typeface="+mn-cs"/>
                <a:sym typeface="Helvetica Neue Medium"/>
              </a:defRPr>
            </a:pPr>
          </a:p>
        </p:txBody>
      </p:sp>
      <p:sp>
        <p:nvSpPr>
          <p:cNvPr id="252" name="Browser"/>
          <p:cNvSpPr/>
          <p:nvPr/>
        </p:nvSpPr>
        <p:spPr>
          <a:xfrm>
            <a:off x="3422772" y="4890288"/>
            <a:ext cx="4971130" cy="1255043"/>
          </a:xfrm>
          <a:prstGeom prst="rect">
            <a:avLst/>
          </a:prstGeom>
          <a:solidFill>
            <a:srgbClr val="A9A9A9"/>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457200">
              <a:defRPr b="0" sz="6400"/>
            </a:lvl1pPr>
          </a:lstStyle>
          <a:p>
            <a:pPr/>
            <a:r>
              <a:t>Browser</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Demo 2 - Hello OpenNMS"/>
          <p:cNvSpPr txBox="1"/>
          <p:nvPr>
            <p:ph type="body" idx="1"/>
          </p:nvPr>
        </p:nvSpPr>
        <p:spPr>
          <a:prstGeom prst="rect">
            <a:avLst/>
          </a:prstGeom>
        </p:spPr>
        <p:txBody>
          <a:bodyPr/>
          <a:lstStyle>
            <a:lvl1pPr marL="0" indent="0" algn="ctr">
              <a:buSzTx/>
              <a:buNone/>
              <a:defRPr sz="10000">
                <a:latin typeface="Helvetica Neue Thin"/>
                <a:ea typeface="Helvetica Neue Thin"/>
                <a:cs typeface="Helvetica Neue Thin"/>
                <a:sym typeface="Helvetica Neue Thin"/>
              </a:defRPr>
            </a:lvl1pPr>
          </a:lstStyle>
          <a:p>
            <a:pPr/>
            <a:r>
              <a:t>Demo 2 - Hello OpenNMS</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Important"/>
          <p:cNvSpPr txBox="1"/>
          <p:nvPr>
            <p:ph type="title"/>
          </p:nvPr>
        </p:nvSpPr>
        <p:spPr>
          <a:prstGeom prst="rect">
            <a:avLst/>
          </a:prstGeom>
        </p:spPr>
        <p:txBody>
          <a:bodyPr/>
          <a:lstStyle/>
          <a:p>
            <a:pPr/>
            <a:r>
              <a:t>Important</a:t>
            </a:r>
          </a:p>
        </p:txBody>
      </p:sp>
      <p:sp>
        <p:nvSpPr>
          <p:cNvPr id="261" name="docker-compose stop vs. docker-compose down…"/>
          <p:cNvSpPr txBox="1"/>
          <p:nvPr>
            <p:ph type="body" idx="1"/>
          </p:nvPr>
        </p:nvSpPr>
        <p:spPr>
          <a:prstGeom prst="rect">
            <a:avLst/>
          </a:prstGeom>
        </p:spPr>
        <p:txBody>
          <a:bodyPr/>
          <a:lstStyle/>
          <a:p>
            <a:pPr>
              <a:defRPr sz="6400">
                <a:latin typeface="Helvetica Neue Light"/>
                <a:ea typeface="Helvetica Neue Light"/>
                <a:cs typeface="Helvetica Neue Light"/>
                <a:sym typeface="Helvetica Neue Light"/>
              </a:defRPr>
            </a:pPr>
            <a:r>
              <a:rPr>
                <a:latin typeface="Roboto Mono for Powerline"/>
                <a:ea typeface="Roboto Mono for Powerline"/>
                <a:cs typeface="Roboto Mono for Powerline"/>
                <a:sym typeface="Roboto Mono for Powerline"/>
              </a:rPr>
              <a:t>docker-compose stop</a:t>
            </a:r>
            <a:r>
              <a:t> </a:t>
            </a:r>
            <a:r>
              <a:rPr>
                <a:latin typeface="Helvetica Neue Thin"/>
                <a:ea typeface="Helvetica Neue Thin"/>
                <a:cs typeface="Helvetica Neue Thin"/>
                <a:sym typeface="Helvetica Neue Thin"/>
              </a:rPr>
              <a:t>vs.</a:t>
            </a:r>
            <a:r>
              <a:t> </a:t>
            </a:r>
            <a:r>
              <a:rPr>
                <a:latin typeface="Roboto Mono for Powerline"/>
                <a:ea typeface="Roboto Mono for Powerline"/>
                <a:cs typeface="Roboto Mono for Powerline"/>
                <a:sym typeface="Roboto Mono for Powerline"/>
              </a:rPr>
              <a:t>docker-compose down</a:t>
            </a:r>
          </a:p>
          <a:p>
            <a:pPr>
              <a:defRPr sz="6400">
                <a:latin typeface="Helvetica Neue Light"/>
                <a:ea typeface="Helvetica Neue Light"/>
                <a:cs typeface="Helvetica Neue Light"/>
                <a:sym typeface="Helvetica Neue Light"/>
              </a:defRPr>
            </a:pPr>
            <a:r>
              <a:rPr>
                <a:latin typeface="Roboto Mono for Powerline"/>
                <a:ea typeface="Roboto Mono for Powerline"/>
                <a:cs typeface="Roboto Mono for Powerline"/>
                <a:sym typeface="Roboto Mono for Powerline"/>
              </a:rPr>
              <a:t>docker-compose stop</a:t>
            </a:r>
            <a:r>
              <a:t> </a:t>
            </a:r>
            <a:r>
              <a:rPr>
                <a:latin typeface="Helvetica Neue Thin"/>
                <a:ea typeface="Helvetica Neue Thin"/>
                <a:cs typeface="Helvetica Neue Thin"/>
                <a:sym typeface="Helvetica Neue Thin"/>
              </a:rPr>
              <a:t>-&gt; Docker persists every file system even a container exits!</a:t>
            </a:r>
            <a:endParaRPr>
              <a:latin typeface="Helvetica Neue Thin"/>
              <a:ea typeface="Helvetica Neue Thin"/>
              <a:cs typeface="Helvetica Neue Thin"/>
              <a:sym typeface="Helvetica Neue Thin"/>
            </a:endParaRPr>
          </a:p>
          <a:p>
            <a:pPr>
              <a:defRPr sz="6400">
                <a:latin typeface="Helvetica Neue Light"/>
                <a:ea typeface="Helvetica Neue Light"/>
                <a:cs typeface="Helvetica Neue Light"/>
                <a:sym typeface="Helvetica Neue Light"/>
              </a:defRPr>
            </a:pPr>
            <a:r>
              <a:rPr>
                <a:latin typeface="Roboto Mono for Powerline"/>
                <a:ea typeface="Roboto Mono for Powerline"/>
                <a:cs typeface="Roboto Mono for Powerline"/>
                <a:sym typeface="Roboto Mono for Powerline"/>
              </a:rPr>
              <a:t>docker-compose down</a:t>
            </a:r>
            <a:r>
              <a:t> </a:t>
            </a:r>
            <a:r>
              <a:rPr>
                <a:latin typeface="Helvetica Neue Thin"/>
                <a:ea typeface="Helvetica Neue Thin"/>
                <a:cs typeface="Helvetica Neue Thin"/>
                <a:sym typeface="Helvetica Neue Thin"/>
              </a:rPr>
              <a:t>-&gt; docker-compose stop &amp;&amp; docker-compose rm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Who Am I"/>
          <p:cNvSpPr txBox="1"/>
          <p:nvPr>
            <p:ph type="title"/>
          </p:nvPr>
        </p:nvSpPr>
        <p:spPr>
          <a:prstGeom prst="rect">
            <a:avLst/>
          </a:prstGeom>
        </p:spPr>
        <p:txBody>
          <a:bodyPr/>
          <a:lstStyle/>
          <a:p>
            <a:pPr/>
            <a:r>
              <a:t>Who Am I</a:t>
            </a:r>
          </a:p>
        </p:txBody>
      </p:sp>
      <p:sp>
        <p:nvSpPr>
          <p:cNvPr id="137" name="Started with Docker end of 2013…"/>
          <p:cNvSpPr txBox="1"/>
          <p:nvPr>
            <p:ph type="body" idx="1"/>
          </p:nvPr>
        </p:nvSpPr>
        <p:spPr>
          <a:xfrm>
            <a:off x="1689100" y="3149600"/>
            <a:ext cx="15290503" cy="9296400"/>
          </a:xfrm>
          <a:prstGeom prst="rect">
            <a:avLst/>
          </a:prstGeom>
        </p:spPr>
        <p:txBody>
          <a:bodyPr/>
          <a:lstStyle/>
          <a:p>
            <a:pPr marL="533400" indent="-533400" defTabSz="693419">
              <a:spcBef>
                <a:spcPts val="4900"/>
              </a:spcBef>
              <a:defRPr sz="5376">
                <a:latin typeface="Helvetica Neue Thin"/>
                <a:ea typeface="Helvetica Neue Thin"/>
                <a:cs typeface="Helvetica Neue Thin"/>
                <a:sym typeface="Helvetica Neue Thin"/>
              </a:defRPr>
            </a:pPr>
            <a:r>
              <a:t>Started with Docker end of 2013</a:t>
            </a:r>
          </a:p>
          <a:p>
            <a:pPr marL="533400" indent="-533400" defTabSz="693419">
              <a:spcBef>
                <a:spcPts val="4900"/>
              </a:spcBef>
              <a:defRPr sz="5376">
                <a:latin typeface="Helvetica Neue Thin"/>
                <a:ea typeface="Helvetica Neue Thin"/>
                <a:cs typeface="Helvetica Neue Thin"/>
                <a:sym typeface="Helvetica Neue Thin"/>
              </a:defRPr>
            </a:pPr>
            <a:r>
              <a:t>Learned a lot by building and maintaining the OpenNMS Docker Images on DockerHub</a:t>
            </a:r>
          </a:p>
          <a:p>
            <a:pPr marL="533400" indent="-533400" defTabSz="693419">
              <a:spcBef>
                <a:spcPts val="4900"/>
              </a:spcBef>
              <a:defRPr sz="5376">
                <a:latin typeface="Helvetica Neue Thin"/>
                <a:ea typeface="Helvetica Neue Thin"/>
                <a:cs typeface="Helvetica Neue Thin"/>
                <a:sym typeface="Helvetica Neue Thin"/>
              </a:defRPr>
            </a:pPr>
            <a:r>
              <a:t>Interested in reliability engineering and monitoring</a:t>
            </a:r>
          </a:p>
          <a:p>
            <a:pPr marL="533400" indent="-533400" defTabSz="693419">
              <a:spcBef>
                <a:spcPts val="4900"/>
              </a:spcBef>
              <a:defRPr sz="5376">
                <a:latin typeface="Helvetica Neue Thin"/>
                <a:ea typeface="Helvetica Neue Thin"/>
                <a:cs typeface="Helvetica Neue Thin"/>
                <a:sym typeface="Helvetica Neue Thin"/>
              </a:defRPr>
            </a:pPr>
            <a:r>
              <a:t>Full time contributor at </a:t>
            </a:r>
            <a:r>
              <a:rPr>
                <a:latin typeface="Helvetica Neue"/>
                <a:ea typeface="Helvetica Neue"/>
                <a:cs typeface="Helvetica Neue"/>
                <a:sym typeface="Helvetica Neue"/>
              </a:rPr>
              <a:t>The OpenNMS Group, Inc.</a:t>
            </a:r>
          </a:p>
          <a:p>
            <a:pPr marL="533400" indent="-533400" defTabSz="693419">
              <a:spcBef>
                <a:spcPts val="4900"/>
              </a:spcBef>
              <a:defRPr sz="5376">
                <a:latin typeface="Helvetica Neue Thin"/>
                <a:ea typeface="Helvetica Neue Thin"/>
                <a:cs typeface="Helvetica Neue Thin"/>
                <a:sym typeface="Helvetica Neue Thin"/>
              </a:defRPr>
            </a:pPr>
            <a:r>
              <a:t>Learned a lot at the </a:t>
            </a:r>
            <a:r>
              <a:rPr>
                <a:latin typeface="Helvetica Neue"/>
                <a:ea typeface="Helvetica Neue"/>
                <a:cs typeface="Helvetica Neue"/>
                <a:sym typeface="Helvetica Neue"/>
              </a:rPr>
              <a:t>Fulda University of Applied Sciences</a:t>
            </a:r>
          </a:p>
        </p:txBody>
      </p:sp>
      <p:pic>
        <p:nvPicPr>
          <p:cNvPr id="138" name="docker-profile.png" descr="docker-profile.png"/>
          <p:cNvPicPr>
            <a:picLocks noChangeAspect="1"/>
          </p:cNvPicPr>
          <p:nvPr/>
        </p:nvPicPr>
        <p:blipFill>
          <a:blip r:embed="rId3">
            <a:extLst/>
          </a:blip>
          <a:stretch>
            <a:fillRect/>
          </a:stretch>
        </p:blipFill>
        <p:spPr>
          <a:xfrm>
            <a:off x="17249316" y="2993127"/>
            <a:ext cx="5644408" cy="9609346"/>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Steps to build"/>
          <p:cNvSpPr txBox="1"/>
          <p:nvPr>
            <p:ph type="title"/>
          </p:nvPr>
        </p:nvSpPr>
        <p:spPr>
          <a:prstGeom prst="rect">
            <a:avLst/>
          </a:prstGeom>
        </p:spPr>
        <p:txBody>
          <a:bodyPr/>
          <a:lstStyle/>
          <a:p>
            <a:pPr/>
            <a:r>
              <a:t>Steps to build</a:t>
            </a:r>
          </a:p>
        </p:txBody>
      </p:sp>
      <p:sp>
        <p:nvSpPr>
          <p:cNvPr id="266" name="Docker Compose file with two services Postgres and Horizon…"/>
          <p:cNvSpPr txBox="1"/>
          <p:nvPr>
            <p:ph type="body" idx="1"/>
          </p:nvPr>
        </p:nvSpPr>
        <p:spPr>
          <a:prstGeom prst="rect">
            <a:avLst/>
          </a:prstGeom>
        </p:spPr>
        <p:txBody>
          <a:bodyPr/>
          <a:lstStyle/>
          <a:p>
            <a:pPr marL="584200" indent="-584200" defTabSz="759459">
              <a:spcBef>
                <a:spcPts val="5400"/>
              </a:spcBef>
              <a:defRPr sz="5888">
                <a:latin typeface="Helvetica Neue Light"/>
                <a:ea typeface="Helvetica Neue Light"/>
                <a:cs typeface="Helvetica Neue Light"/>
                <a:sym typeface="Helvetica Neue Light"/>
              </a:defRPr>
            </a:pPr>
            <a:r>
              <a:t>Docker Compose file with two services Postgres and Horizon</a:t>
            </a:r>
          </a:p>
          <a:p>
            <a:pPr marL="584200" indent="-584200" defTabSz="759459">
              <a:spcBef>
                <a:spcPts val="5400"/>
              </a:spcBef>
              <a:defRPr sz="5888">
                <a:latin typeface="Helvetica Neue Light"/>
                <a:ea typeface="Helvetica Neue Light"/>
                <a:cs typeface="Helvetica Neue Light"/>
                <a:sym typeface="Helvetica Neue Light"/>
              </a:defRPr>
            </a:pPr>
            <a:r>
              <a:t>Initialize postgres with a root password</a:t>
            </a:r>
          </a:p>
          <a:p>
            <a:pPr marL="584200" indent="-584200" defTabSz="759459">
              <a:spcBef>
                <a:spcPts val="5400"/>
              </a:spcBef>
              <a:defRPr sz="5888">
                <a:latin typeface="Helvetica Neue Light"/>
                <a:ea typeface="Helvetica Neue Light"/>
                <a:cs typeface="Helvetica Neue Light"/>
                <a:sym typeface="Helvetica Neue Light"/>
              </a:defRPr>
            </a:pPr>
            <a:r>
              <a:t>Configure a database user for OpenNMS and the root password to initialise the database</a:t>
            </a:r>
          </a:p>
          <a:p>
            <a:pPr marL="584200" indent="-584200" defTabSz="759459">
              <a:spcBef>
                <a:spcPts val="5400"/>
              </a:spcBef>
              <a:defRPr sz="5888">
                <a:latin typeface="Helvetica Neue Light"/>
                <a:ea typeface="Helvetica Neue Light"/>
                <a:cs typeface="Helvetica Neue Light"/>
                <a:sym typeface="Helvetica Neue Light"/>
              </a:defRPr>
            </a:pPr>
            <a:r>
              <a:t>Publish port 8980/TCP</a:t>
            </a:r>
          </a:p>
          <a:p>
            <a:pPr marL="584200" indent="-584200" defTabSz="759459">
              <a:spcBef>
                <a:spcPts val="5400"/>
              </a:spcBef>
              <a:defRPr sz="5888">
                <a:latin typeface="Helvetica Neue Light"/>
                <a:ea typeface="Helvetica Neue Light"/>
                <a:cs typeface="Helvetica Neue Light"/>
                <a:sym typeface="Helvetica Neue Light"/>
              </a:defRPr>
            </a:pPr>
            <a:r>
              <a:t>Persist Postgres database, OpenNMS RRD and OpenNMS config</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OpenNMS Horizon Configuration"/>
          <p:cNvSpPr txBox="1"/>
          <p:nvPr>
            <p:ph type="body" idx="1"/>
          </p:nvPr>
        </p:nvSpPr>
        <p:spPr>
          <a:prstGeom prst="rect">
            <a:avLst/>
          </a:prstGeom>
        </p:spPr>
        <p:txBody>
          <a:bodyPr/>
          <a:lstStyle/>
          <a:p>
            <a:pPr marL="0" indent="0" algn="ctr">
              <a:buSzTx/>
              <a:buNone/>
              <a:defRPr sz="10000">
                <a:latin typeface="Helvetica Neue Thin"/>
                <a:ea typeface="Helvetica Neue Thin"/>
                <a:cs typeface="Helvetica Neue Thin"/>
                <a:sym typeface="Helvetica Neue Thin"/>
              </a:defRPr>
            </a:pPr>
            <a:r>
              <a:t>OpenNMS Horizon </a:t>
            </a:r>
            <a:r>
              <a:rPr>
                <a:latin typeface="Helvetica Neue"/>
                <a:ea typeface="Helvetica Neue"/>
                <a:cs typeface="Helvetica Neue"/>
                <a:sym typeface="Helvetica Neue"/>
              </a:rPr>
              <a:t>Configuration</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Demo 3 - Configs"/>
          <p:cNvSpPr txBox="1"/>
          <p:nvPr>
            <p:ph type="body" idx="1"/>
          </p:nvPr>
        </p:nvSpPr>
        <p:spPr>
          <a:prstGeom prst="rect">
            <a:avLst/>
          </a:prstGeom>
        </p:spPr>
        <p:txBody>
          <a:bodyPr/>
          <a:lstStyle>
            <a:lvl1pPr marL="0" indent="0" algn="ctr">
              <a:buSzTx/>
              <a:buNone/>
              <a:defRPr sz="10000">
                <a:latin typeface="Helvetica Neue Thin"/>
                <a:ea typeface="Helvetica Neue Thin"/>
                <a:cs typeface="Helvetica Neue Thin"/>
                <a:sym typeface="Helvetica Neue Thin"/>
              </a:defRPr>
            </a:lvl1pPr>
          </a:lstStyle>
          <a:p>
            <a:pPr/>
            <a:r>
              <a:t>Demo 3 - Configs</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Different ways"/>
          <p:cNvSpPr txBox="1"/>
          <p:nvPr>
            <p:ph type="title"/>
          </p:nvPr>
        </p:nvSpPr>
        <p:spPr>
          <a:prstGeom prst="rect">
            <a:avLst/>
          </a:prstGeom>
        </p:spPr>
        <p:txBody>
          <a:bodyPr/>
          <a:lstStyle/>
          <a:p>
            <a:pPr/>
            <a:r>
              <a:t>Different ways</a:t>
            </a:r>
          </a:p>
        </p:txBody>
      </p:sp>
      <p:sp>
        <p:nvSpPr>
          <p:cNvPr id="277" name="Start-up configuration in opennms.properties.d…"/>
          <p:cNvSpPr txBox="1"/>
          <p:nvPr>
            <p:ph type="body" idx="1"/>
          </p:nvPr>
        </p:nvSpPr>
        <p:spPr>
          <a:prstGeom prst="rect">
            <a:avLst/>
          </a:prstGeom>
        </p:spPr>
        <p:txBody>
          <a:bodyPr/>
          <a:lstStyle/>
          <a:p>
            <a:pPr>
              <a:defRPr sz="6400">
                <a:latin typeface="Helvetica Neue Light"/>
                <a:ea typeface="Helvetica Neue Light"/>
                <a:cs typeface="Helvetica Neue Light"/>
                <a:sym typeface="Helvetica Neue Light"/>
              </a:defRPr>
            </a:pPr>
            <a:r>
              <a:t>Start-up configuration in opennms.properties.d</a:t>
            </a:r>
          </a:p>
          <a:p>
            <a:pPr>
              <a:defRPr sz="6400">
                <a:latin typeface="Helvetica Neue Light"/>
                <a:ea typeface="Helvetica Neue Light"/>
                <a:cs typeface="Helvetica Neue Light"/>
                <a:sym typeface="Helvetica Neue Light"/>
              </a:defRPr>
            </a:pPr>
            <a:r>
              <a:t>This is about Runtime configuration</a:t>
            </a:r>
          </a:p>
          <a:p>
            <a:pPr>
              <a:defRPr sz="6400">
                <a:latin typeface="Helvetica Neue Light"/>
                <a:ea typeface="Helvetica Neue Light"/>
                <a:cs typeface="Helvetica Neue Light"/>
                <a:sym typeface="Helvetica Neue Light"/>
              </a:defRPr>
            </a:pPr>
            <a:r>
              <a:t>You have to edit files</a:t>
            </a:r>
          </a:p>
          <a:p>
            <a:pPr>
              <a:defRPr sz="6400">
                <a:latin typeface="Helvetica Neue Light"/>
                <a:ea typeface="Helvetica Neue Light"/>
                <a:cs typeface="Helvetica Neue Light"/>
                <a:sym typeface="Helvetica Neue Light"/>
              </a:defRPr>
            </a:pPr>
            <a:r>
              <a:t>Be aware some configuration files can be changed in the WebUI or from REST, they need to be persisted</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Configs changed in the Filesystem"/>
          <p:cNvSpPr txBox="1"/>
          <p:nvPr>
            <p:ph type="title"/>
          </p:nvPr>
        </p:nvSpPr>
        <p:spPr>
          <a:prstGeom prst="rect">
            <a:avLst/>
          </a:prstGeom>
        </p:spPr>
        <p:txBody>
          <a:bodyPr/>
          <a:lstStyle>
            <a:lvl1pPr defTabSz="759459">
              <a:defRPr sz="10304"/>
            </a:lvl1pPr>
          </a:lstStyle>
          <a:p>
            <a:pPr/>
            <a:r>
              <a:t>Configs changed in the Filesystem</a:t>
            </a:r>
          </a:p>
        </p:txBody>
      </p:sp>
      <p:sp>
        <p:nvSpPr>
          <p:cNvPr id="280" name="On startup we check if there is anything in these directories and overwrite whats in /opt/opennms/etc…"/>
          <p:cNvSpPr txBox="1"/>
          <p:nvPr>
            <p:ph type="body" idx="1"/>
          </p:nvPr>
        </p:nvSpPr>
        <p:spPr>
          <a:prstGeom prst="rect">
            <a:avLst/>
          </a:prstGeom>
        </p:spPr>
        <p:txBody>
          <a:bodyPr/>
          <a:lstStyle/>
          <a:p>
            <a:pPr marL="0" indent="0">
              <a:buSzTx/>
              <a:buNone/>
              <a:defRPr sz="6400">
                <a:latin typeface="Helvetica Neue Thin"/>
                <a:ea typeface="Helvetica Neue Thin"/>
                <a:cs typeface="Helvetica Neue Thin"/>
                <a:sym typeface="Helvetica Neue Thin"/>
              </a:defRPr>
            </a:pPr>
            <a:r>
              <a:t>On </a:t>
            </a:r>
            <a:r>
              <a:rPr>
                <a:latin typeface="Helvetica Neue"/>
                <a:ea typeface="Helvetica Neue"/>
                <a:cs typeface="Helvetica Neue"/>
                <a:sym typeface="Helvetica Neue"/>
              </a:rPr>
              <a:t>startup</a:t>
            </a:r>
            <a:r>
              <a:t> we check if there is anything in these directories and </a:t>
            </a:r>
            <a:r>
              <a:rPr>
                <a:latin typeface="Helvetica Neue"/>
                <a:ea typeface="Helvetica Neue"/>
                <a:cs typeface="Helvetica Neue"/>
                <a:sym typeface="Helvetica Neue"/>
              </a:rPr>
              <a:t>overwrite</a:t>
            </a:r>
            <a:r>
              <a:t> whats in</a:t>
            </a:r>
            <a:r>
              <a:rPr>
                <a:latin typeface="Helvetica Neue"/>
                <a:ea typeface="Helvetica Neue"/>
                <a:cs typeface="Helvetica Neue"/>
                <a:sym typeface="Helvetica Neue"/>
              </a:rPr>
              <a:t> /opt/opennms/etc</a:t>
            </a:r>
          </a:p>
          <a:p>
            <a:pPr>
              <a:defRPr sz="6400">
                <a:latin typeface="Helvetica Neue Light"/>
                <a:ea typeface="Helvetica Neue Light"/>
                <a:cs typeface="Helvetica Neue Light"/>
                <a:sym typeface="Helvetica Neue Light"/>
              </a:defRPr>
            </a:pPr>
            <a:r>
              <a:t>/opt/opennms-etc-overlay</a:t>
            </a:r>
          </a:p>
          <a:p>
            <a:pPr>
              <a:defRPr sz="6400">
                <a:latin typeface="Helvetica Neue Light"/>
                <a:ea typeface="Helvetica Neue Light"/>
                <a:cs typeface="Helvetica Neue Light"/>
                <a:sym typeface="Helvetica Neue Light"/>
              </a:defRPr>
            </a:pPr>
            <a:r>
              <a:t>/opt/opennms-jetty-webinf-overlay</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Upgrade the OpenNMS Horizon"/>
          <p:cNvSpPr txBox="1"/>
          <p:nvPr>
            <p:ph type="body" idx="1"/>
          </p:nvPr>
        </p:nvSpPr>
        <p:spPr>
          <a:prstGeom prst="rect">
            <a:avLst/>
          </a:prstGeom>
        </p:spPr>
        <p:txBody>
          <a:bodyPr/>
          <a:lstStyle>
            <a:lvl1pPr marL="0" indent="0" algn="ctr">
              <a:buSzTx/>
              <a:buNone/>
              <a:defRPr sz="10000">
                <a:latin typeface="Helvetica Neue Thin"/>
                <a:ea typeface="Helvetica Neue Thin"/>
                <a:cs typeface="Helvetica Neue Thin"/>
                <a:sym typeface="Helvetica Neue Thin"/>
              </a:defRPr>
            </a:lvl1pPr>
          </a:lstStyle>
          <a:p>
            <a:pPr/>
            <a:r>
              <a:t>Upgrade the OpenNMS Horizon</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Demo 4 - Upgrade 21.0.3 -&gt; 22.0.3"/>
          <p:cNvSpPr txBox="1"/>
          <p:nvPr>
            <p:ph type="body" idx="1"/>
          </p:nvPr>
        </p:nvSpPr>
        <p:spPr>
          <a:prstGeom prst="rect">
            <a:avLst/>
          </a:prstGeom>
        </p:spPr>
        <p:txBody>
          <a:bodyPr/>
          <a:lstStyle/>
          <a:p>
            <a:pPr marL="0" indent="0" algn="ctr">
              <a:buSzTx/>
              <a:buNone/>
              <a:defRPr sz="10000">
                <a:latin typeface="Helvetica Neue Thin"/>
                <a:ea typeface="Helvetica Neue Thin"/>
                <a:cs typeface="Helvetica Neue Thin"/>
                <a:sym typeface="Helvetica Neue Thin"/>
              </a:defRPr>
            </a:pPr>
            <a:r>
              <a:t>Demo 4 - Upgrade</a:t>
            </a:r>
            <a:br/>
            <a:r>
              <a:t>21.0.3 -&gt; 22.0.3</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Demo 4 - Step back What is your change in 21.0.3"/>
          <p:cNvSpPr txBox="1"/>
          <p:nvPr>
            <p:ph type="body" idx="1"/>
          </p:nvPr>
        </p:nvSpPr>
        <p:spPr>
          <a:prstGeom prst="rect">
            <a:avLst/>
          </a:prstGeom>
        </p:spPr>
        <p:txBody>
          <a:bodyPr/>
          <a:lstStyle/>
          <a:p>
            <a:pPr marL="0" indent="0" algn="ctr">
              <a:buSzTx/>
              <a:buNone/>
              <a:defRPr sz="10000">
                <a:latin typeface="Helvetica Neue Thin"/>
                <a:ea typeface="Helvetica Neue Thin"/>
                <a:cs typeface="Helvetica Neue Thin"/>
                <a:sym typeface="Helvetica Neue Thin"/>
              </a:defRPr>
            </a:pPr>
            <a:r>
              <a:t>Demo 4 - Step back</a:t>
            </a:r>
            <a:br/>
            <a:r>
              <a:t>What is your change in 21.0.3</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You have to merge your custom configuration…"/>
          <p:cNvSpPr txBox="1"/>
          <p:nvPr>
            <p:ph type="body" idx="1"/>
          </p:nvPr>
        </p:nvSpPr>
        <p:spPr>
          <a:prstGeom prst="rect">
            <a:avLst/>
          </a:prstGeom>
        </p:spPr>
        <p:txBody>
          <a:bodyPr/>
          <a:lstStyle/>
          <a:p>
            <a:pPr marL="0" indent="0" defTabSz="751205">
              <a:spcBef>
                <a:spcPts val="5300"/>
              </a:spcBef>
              <a:buSzTx/>
              <a:buNone/>
              <a:defRPr sz="5824">
                <a:latin typeface="Helvetica Neue Thin"/>
                <a:ea typeface="Helvetica Neue Thin"/>
                <a:cs typeface="Helvetica Neue Thin"/>
                <a:sym typeface="Helvetica Neue Thin"/>
              </a:defRPr>
            </a:pPr>
            <a:r>
              <a:t>You have to merge your custom configuration</a:t>
            </a:r>
          </a:p>
          <a:p>
            <a:pPr marL="577850" indent="-577850" defTabSz="751205">
              <a:spcBef>
                <a:spcPts val="5300"/>
              </a:spcBef>
              <a:defRPr sz="5824">
                <a:latin typeface="Helvetica Neue Light"/>
                <a:ea typeface="Helvetica Neue Light"/>
                <a:cs typeface="Helvetica Neue Light"/>
                <a:sym typeface="Helvetica Neue Light"/>
              </a:defRPr>
            </a:pPr>
            <a:r>
              <a:t>/opt/opennms-etc-overlay</a:t>
            </a:r>
          </a:p>
          <a:p>
            <a:pPr marL="577850" indent="-577850" defTabSz="751205">
              <a:spcBef>
                <a:spcPts val="5300"/>
              </a:spcBef>
              <a:defRPr sz="5824">
                <a:latin typeface="Helvetica Neue Light"/>
                <a:ea typeface="Helvetica Neue Light"/>
                <a:cs typeface="Helvetica Neue Light"/>
                <a:sym typeface="Helvetica Neue Light"/>
              </a:defRPr>
            </a:pPr>
            <a:r>
              <a:t>/opt/opennms-jetty-webinf-overlay</a:t>
            </a:r>
          </a:p>
          <a:p>
            <a:pPr marL="577850" indent="-577850" defTabSz="751205">
              <a:spcBef>
                <a:spcPts val="5300"/>
              </a:spcBef>
              <a:defRPr sz="5824">
                <a:latin typeface="Helvetica Neue Light"/>
                <a:ea typeface="Helvetica Neue Light"/>
                <a:cs typeface="Helvetica Neue Light"/>
                <a:sym typeface="Helvetica Neue Light"/>
              </a:defRPr>
            </a:pPr>
            <a:r>
              <a:t>configtester in various versions by mounting your config into a</a:t>
            </a:r>
            <a:br/>
            <a:br/>
            <a:r>
              <a:rPr>
                <a:latin typeface="Roboto Mono for Powerline"/>
                <a:ea typeface="Roboto Mono for Powerline"/>
                <a:cs typeface="Roboto Mono for Powerline"/>
                <a:sym typeface="Roboto Mono for Powerline"/>
              </a:rPr>
              <a:t>docker run --rm -v \</a:t>
            </a:r>
            <a:br>
              <a:rPr>
                <a:latin typeface="Roboto Mono for Powerline"/>
                <a:ea typeface="Roboto Mono for Powerline"/>
                <a:cs typeface="Roboto Mono for Powerline"/>
                <a:sym typeface="Roboto Mono for Powerline"/>
              </a:rPr>
            </a:br>
            <a:r>
              <a:rPr>
                <a:solidFill>
                  <a:schemeClr val="accent5"/>
                </a:solidFill>
                <a:latin typeface="Roboto Mono for Powerline"/>
                <a:ea typeface="Roboto Mono for Powerline"/>
                <a:cs typeface="Roboto Mono for Powerline"/>
                <a:sym typeface="Roboto Mono for Powerline"/>
              </a:rPr>
              <a:t>$(pwd)/your-etc:/opt/opennms/etc</a:t>
            </a:r>
            <a:r>
              <a:rPr>
                <a:latin typeface="Roboto Mono for Powerline"/>
                <a:ea typeface="Roboto Mono for Powerline"/>
                <a:cs typeface="Roboto Mono for Powerline"/>
                <a:sym typeface="Roboto Mono for Powerline"/>
              </a:rPr>
              <a:t> \</a:t>
            </a:r>
            <a:br>
              <a:rPr>
                <a:latin typeface="Roboto Mono for Powerline"/>
                <a:ea typeface="Roboto Mono for Powerline"/>
                <a:cs typeface="Roboto Mono for Powerline"/>
                <a:sym typeface="Roboto Mono for Powerline"/>
              </a:rPr>
            </a:br>
            <a:r>
              <a:rPr>
                <a:latin typeface="Roboto Mono for Powerline"/>
                <a:ea typeface="Roboto Mono for Powerline"/>
                <a:cs typeface="Roboto Mono for Powerline"/>
                <a:sym typeface="Roboto Mono for Powerline"/>
              </a:rPr>
              <a:t>opennms/horizon-core-web:</a:t>
            </a:r>
            <a:r>
              <a:rPr>
                <a:solidFill>
                  <a:schemeClr val="accent5"/>
                </a:solidFill>
                <a:latin typeface="Roboto Mono for Powerline"/>
                <a:ea typeface="Roboto Mono for Powerline"/>
                <a:cs typeface="Roboto Mono for Powerline"/>
                <a:sym typeface="Roboto Mono for Powerline"/>
              </a:rPr>
              <a:t>22.0.3</a:t>
            </a:r>
            <a:r>
              <a:rPr>
                <a:latin typeface="Roboto Mono for Powerline"/>
                <a:ea typeface="Roboto Mono for Powerline"/>
                <a:cs typeface="Roboto Mono for Powerline"/>
                <a:sym typeface="Roboto Mono for Powerline"/>
              </a:rPr>
              <a:t>-1 -t -a</a:t>
            </a:r>
          </a:p>
        </p:txBody>
      </p:sp>
      <p:sp>
        <p:nvSpPr>
          <p:cNvPr id="289" name="Upgrade a configuration"/>
          <p:cNvSpPr txBox="1"/>
          <p:nvPr>
            <p:ph type="title"/>
          </p:nvPr>
        </p:nvSpPr>
        <p:spPr>
          <a:prstGeom prst="rect">
            <a:avLst/>
          </a:prstGeom>
        </p:spPr>
        <p:txBody>
          <a:bodyPr/>
          <a:lstStyle/>
          <a:p>
            <a:pPr/>
            <a:r>
              <a:t>Upgrade a configuration</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You can initialise a pristine config from GitHub https://github.com/OpenNMS/opennms-etc-pristine…"/>
          <p:cNvSpPr txBox="1"/>
          <p:nvPr>
            <p:ph type="body" idx="1"/>
          </p:nvPr>
        </p:nvSpPr>
        <p:spPr>
          <a:xfrm>
            <a:off x="1701800" y="3149600"/>
            <a:ext cx="21005800" cy="9296400"/>
          </a:xfrm>
          <a:prstGeom prst="rect">
            <a:avLst/>
          </a:prstGeom>
        </p:spPr>
        <p:txBody>
          <a:bodyPr/>
          <a:lstStyle/>
          <a:p>
            <a:pPr>
              <a:defRPr sz="6400">
                <a:latin typeface="Helvetica Neue Light"/>
                <a:ea typeface="Helvetica Neue Light"/>
                <a:cs typeface="Helvetica Neue Light"/>
                <a:sym typeface="Helvetica Neue Light"/>
              </a:defRPr>
            </a:pPr>
            <a:r>
              <a:t>You can initialise a pristine config from GitHub</a:t>
            </a:r>
            <a:br/>
            <a:r>
              <a:t>https://github.com/OpenNMS/opennms-etc-pristine</a:t>
            </a:r>
          </a:p>
          <a:p>
            <a:pPr>
              <a:defRPr sz="6400">
                <a:latin typeface="Helvetica Neue Light"/>
                <a:ea typeface="Helvetica Neue Light"/>
                <a:cs typeface="Helvetica Neue Light"/>
                <a:sym typeface="Helvetica Neue Light"/>
              </a:defRPr>
            </a:pPr>
            <a:r>
              <a:t>You can use the config init from the container image</a:t>
            </a:r>
          </a:p>
          <a:p>
            <a:pPr marL="0" indent="0">
              <a:buSzTx/>
              <a:buNone/>
              <a:defRPr sz="6400">
                <a:latin typeface="Roboto Mono for Powerline"/>
                <a:ea typeface="Roboto Mono for Powerline"/>
                <a:cs typeface="Roboto Mono for Powerline"/>
                <a:sym typeface="Roboto Mono for Powerline"/>
              </a:defRPr>
            </a:pPr>
            <a:r>
              <a:t>diff -rq -EBbw old-cfg new-cfg</a:t>
            </a:r>
          </a:p>
        </p:txBody>
      </p:sp>
      <p:sp>
        <p:nvSpPr>
          <p:cNvPr id="292" name="Upgrade a configuration"/>
          <p:cNvSpPr txBox="1"/>
          <p:nvPr>
            <p:ph type="title"/>
          </p:nvPr>
        </p:nvSpPr>
        <p:spPr>
          <a:prstGeom prst="rect">
            <a:avLst/>
          </a:prstGeom>
        </p:spPr>
        <p:txBody>
          <a:bodyPr/>
          <a:lstStyle/>
          <a:p>
            <a:pPr/>
            <a:r>
              <a:t>Upgrade a configuration</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Why Containers?"/>
          <p:cNvSpPr txBox="1"/>
          <p:nvPr>
            <p:ph type="title"/>
          </p:nvPr>
        </p:nvSpPr>
        <p:spPr>
          <a:prstGeom prst="rect">
            <a:avLst/>
          </a:prstGeom>
        </p:spPr>
        <p:txBody>
          <a:bodyPr/>
          <a:lstStyle/>
          <a:p>
            <a:pPr/>
            <a:r>
              <a:t>Why Containers?</a:t>
            </a:r>
          </a:p>
        </p:txBody>
      </p:sp>
      <p:sp>
        <p:nvSpPr>
          <p:cNvPr id="143" name="Changes from a machine-centric view to an application-centric view…"/>
          <p:cNvSpPr txBox="1"/>
          <p:nvPr>
            <p:ph type="body" idx="1"/>
          </p:nvPr>
        </p:nvSpPr>
        <p:spPr>
          <a:prstGeom prst="rect">
            <a:avLst/>
          </a:prstGeom>
        </p:spPr>
        <p:txBody>
          <a:bodyPr/>
          <a:lstStyle/>
          <a:p>
            <a:pPr>
              <a:defRPr sz="6400">
                <a:latin typeface="Helvetica Neue Light"/>
                <a:ea typeface="Helvetica Neue Light"/>
                <a:cs typeface="Helvetica Neue Light"/>
                <a:sym typeface="Helvetica Neue Light"/>
              </a:defRPr>
            </a:pPr>
            <a:r>
              <a:rPr>
                <a:latin typeface="Helvetica Neue Thin"/>
                <a:ea typeface="Helvetica Neue Thin"/>
                <a:cs typeface="Helvetica Neue Thin"/>
                <a:sym typeface="Helvetica Neue Thin"/>
              </a:rPr>
              <a:t>Changes from a </a:t>
            </a:r>
            <a:r>
              <a:rPr>
                <a:latin typeface="Helvetica Neue"/>
                <a:ea typeface="Helvetica Neue"/>
                <a:cs typeface="Helvetica Neue"/>
                <a:sym typeface="Helvetica Neue"/>
              </a:rPr>
              <a:t>machine-centric</a:t>
            </a:r>
            <a:r>
              <a:rPr>
                <a:latin typeface="Helvetica Neue Thin"/>
                <a:ea typeface="Helvetica Neue Thin"/>
                <a:cs typeface="Helvetica Neue Thin"/>
                <a:sym typeface="Helvetica Neue Thin"/>
              </a:rPr>
              <a:t> view to an </a:t>
            </a:r>
            <a:r>
              <a:rPr>
                <a:latin typeface="Helvetica Neue"/>
                <a:ea typeface="Helvetica Neue"/>
                <a:cs typeface="Helvetica Neue"/>
                <a:sym typeface="Helvetica Neue"/>
              </a:rPr>
              <a:t>application-centric view</a:t>
            </a:r>
            <a:endParaRPr>
              <a:latin typeface="Helvetica Neue"/>
              <a:ea typeface="Helvetica Neue"/>
              <a:cs typeface="Helvetica Neue"/>
              <a:sym typeface="Helvetica Neue"/>
            </a:endParaRPr>
          </a:p>
          <a:p>
            <a:pPr>
              <a:defRPr sz="6400">
                <a:latin typeface="Helvetica Neue Thin"/>
                <a:ea typeface="Helvetica Neue Thin"/>
                <a:cs typeface="Helvetica Neue Thin"/>
                <a:sym typeface="Helvetica Neue Thin"/>
              </a:defRPr>
            </a:pPr>
            <a:r>
              <a:t>Resource &amp; Performance Isolation</a:t>
            </a:r>
          </a:p>
          <a:p>
            <a:pPr>
              <a:defRPr sz="6400">
                <a:latin typeface="Helvetica Neue Thin"/>
                <a:ea typeface="Helvetica Neue Thin"/>
                <a:cs typeface="Helvetica Neue Thin"/>
                <a:sym typeface="Helvetica Neue Thin"/>
              </a:defRPr>
            </a:pPr>
            <a:r>
              <a:t>Efficiency</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Docker Horizon Image"/>
          <p:cNvSpPr txBox="1"/>
          <p:nvPr>
            <p:ph type="title"/>
          </p:nvPr>
        </p:nvSpPr>
        <p:spPr>
          <a:prstGeom prst="rect">
            <a:avLst/>
          </a:prstGeom>
        </p:spPr>
        <p:txBody>
          <a:bodyPr/>
          <a:lstStyle/>
          <a:p>
            <a:pPr/>
            <a:r>
              <a:t>Docker Horizon Image</a:t>
            </a:r>
          </a:p>
        </p:txBody>
      </p:sp>
      <p:sp>
        <p:nvSpPr>
          <p:cNvPr id="295" name="Published on DockerHub: opennms/horizon-core-web…"/>
          <p:cNvSpPr txBox="1"/>
          <p:nvPr>
            <p:ph type="body" idx="1"/>
          </p:nvPr>
        </p:nvSpPr>
        <p:spPr>
          <a:prstGeom prst="rect">
            <a:avLst/>
          </a:prstGeom>
        </p:spPr>
        <p:txBody>
          <a:bodyPr/>
          <a:lstStyle/>
          <a:p>
            <a:pPr marL="609600" indent="-609600" defTabSz="792479">
              <a:spcBef>
                <a:spcPts val="5600"/>
              </a:spcBef>
              <a:defRPr sz="6144">
                <a:latin typeface="Helvetica Neue Light"/>
                <a:ea typeface="Helvetica Neue Light"/>
                <a:cs typeface="Helvetica Neue Light"/>
                <a:sym typeface="Helvetica Neue Light"/>
              </a:defRPr>
            </a:pPr>
            <a:r>
              <a:rPr>
                <a:latin typeface="Helvetica Neue Thin"/>
                <a:ea typeface="Helvetica Neue Thin"/>
                <a:cs typeface="Helvetica Neue Thin"/>
                <a:sym typeface="Helvetica Neue Thin"/>
              </a:rPr>
              <a:t>Published on DockerHub:</a:t>
            </a:r>
            <a:r>
              <a:t> </a:t>
            </a:r>
            <a:r>
              <a:rPr>
                <a:latin typeface="Helvetica Neue"/>
                <a:ea typeface="Helvetica Neue"/>
                <a:cs typeface="Helvetica Neue"/>
                <a:sym typeface="Helvetica Neue"/>
              </a:rPr>
              <a:t>opennms/horizon-core-web</a:t>
            </a:r>
          </a:p>
          <a:p>
            <a:pPr marL="609600" indent="-609600" defTabSz="792479">
              <a:spcBef>
                <a:spcPts val="5600"/>
              </a:spcBef>
              <a:defRPr sz="6144">
                <a:latin typeface="Helvetica Neue Light"/>
                <a:ea typeface="Helvetica Neue Light"/>
                <a:cs typeface="Helvetica Neue Light"/>
                <a:sym typeface="Helvetica Neue Light"/>
              </a:defRPr>
            </a:pPr>
            <a:r>
              <a:rPr>
                <a:latin typeface="Helvetica Neue Thin"/>
                <a:ea typeface="Helvetica Neue Thin"/>
                <a:cs typeface="Helvetica Neue Thin"/>
                <a:sym typeface="Helvetica Neue Thin"/>
              </a:rPr>
              <a:t>Source code:</a:t>
            </a:r>
            <a:br>
              <a:rPr>
                <a:latin typeface="Helvetica Neue Thin"/>
                <a:ea typeface="Helvetica Neue Thin"/>
                <a:cs typeface="Helvetica Neue Thin"/>
                <a:sym typeface="Helvetica Neue Thin"/>
              </a:rPr>
            </a:br>
            <a:r>
              <a:rPr sz="5376" u="sng">
                <a:hlinkClick r:id="rId2" invalidUrl="" action="" tgtFrame="" tooltip="" history="1" highlightClick="0" endSnd="0"/>
              </a:rPr>
              <a:t>https://github.com/opennms-forge/docker-horizon-core-web</a:t>
            </a:r>
            <a:endParaRPr sz="5568">
              <a:latin typeface="Helvetica Neue"/>
              <a:ea typeface="Helvetica Neue"/>
              <a:cs typeface="Helvetica Neue"/>
              <a:sym typeface="Helvetica Neue"/>
            </a:endParaRPr>
          </a:p>
          <a:p>
            <a:pPr marL="552450" indent="-552450" defTabSz="792479">
              <a:spcBef>
                <a:spcPts val="5600"/>
              </a:spcBef>
              <a:defRPr sz="6144">
                <a:latin typeface="Helvetica Neue Light"/>
                <a:ea typeface="Helvetica Neue Light"/>
                <a:cs typeface="Helvetica Neue Light"/>
                <a:sym typeface="Helvetica Neue Light"/>
              </a:defRPr>
            </a:pPr>
            <a:r>
              <a:rPr sz="5568">
                <a:latin typeface="Helvetica Neue Thin"/>
                <a:ea typeface="Helvetica Neue Thin"/>
                <a:cs typeface="Helvetica Neue Thin"/>
                <a:sym typeface="Helvetica Neue Thin"/>
              </a:rPr>
              <a:t>Build with CircleCI:</a:t>
            </a:r>
            <a:br>
              <a:rPr sz="5568">
                <a:latin typeface="Helvetica Neue Thin"/>
                <a:ea typeface="Helvetica Neue Thin"/>
                <a:cs typeface="Helvetica Neue Thin"/>
                <a:sym typeface="Helvetica Neue Thin"/>
              </a:rPr>
            </a:br>
            <a:r>
              <a:rPr sz="5376" u="sng">
                <a:hlinkClick r:id="rId3" invalidUrl="" action="" tgtFrame="" tooltip="" history="1" highlightClick="0" endSnd="0"/>
              </a:rPr>
              <a:t>https://circleci.com/gh/opennms-forge/docker-horizon-core-web</a:t>
            </a:r>
          </a:p>
          <a:p>
            <a:pPr marL="609600" indent="-609600" defTabSz="792479">
              <a:spcBef>
                <a:spcPts val="5600"/>
              </a:spcBef>
              <a:defRPr sz="6144">
                <a:latin typeface="Helvetica Neue Light"/>
                <a:ea typeface="Helvetica Neue Light"/>
                <a:cs typeface="Helvetica Neue Light"/>
                <a:sym typeface="Helvetica Neue Light"/>
              </a:defRPr>
            </a:pPr>
            <a:r>
              <a:rPr>
                <a:latin typeface="Helvetica Neue"/>
                <a:ea typeface="Helvetica Neue"/>
                <a:cs typeface="Helvetica Neue"/>
                <a:sym typeface="Helvetica Neue"/>
              </a:rPr>
              <a:t>Learn</a:t>
            </a:r>
            <a:r>
              <a:t> </a:t>
            </a:r>
            <a:r>
              <a:rPr>
                <a:latin typeface="Helvetica Neue Thin"/>
                <a:ea typeface="Helvetica Neue Thin"/>
                <a:cs typeface="Helvetica Neue Thin"/>
                <a:sym typeface="Helvetica Neue Thin"/>
              </a:rPr>
              <a:t>and</a:t>
            </a:r>
            <a:r>
              <a:t> </a:t>
            </a:r>
            <a:r>
              <a:rPr>
                <a:latin typeface="Helvetica Neue"/>
                <a:ea typeface="Helvetica Neue"/>
                <a:cs typeface="Helvetica Neue"/>
                <a:sym typeface="Helvetica Neue"/>
              </a:rPr>
              <a:t>share</a:t>
            </a:r>
            <a:endParaRPr>
              <a:latin typeface="Helvetica Neue"/>
              <a:ea typeface="Helvetica Neue"/>
              <a:cs typeface="Helvetica Neue"/>
              <a:sym typeface="Helvetica Neue"/>
            </a:endParaRPr>
          </a:p>
          <a:p>
            <a:pPr marL="609600" indent="-609600" defTabSz="792479">
              <a:spcBef>
                <a:spcPts val="5600"/>
              </a:spcBef>
              <a:defRPr sz="6144">
                <a:latin typeface="Helvetica Neue Light"/>
                <a:ea typeface="Helvetica Neue Light"/>
                <a:cs typeface="Helvetica Neue Light"/>
                <a:sym typeface="Helvetica Neue Light"/>
              </a:defRPr>
            </a:pPr>
            <a:r>
              <a:rPr>
                <a:latin typeface="Helvetica Neue"/>
                <a:ea typeface="Helvetica Neue"/>
                <a:cs typeface="Helvetica Neue"/>
                <a:sym typeface="Helvetica Neue"/>
              </a:rPr>
              <a:t>Demo: https://github.com/indigo423/ouce2018</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97" name="google-sre.png" descr="google-sre.png"/>
          <p:cNvPicPr>
            <a:picLocks noChangeAspect="1"/>
          </p:cNvPicPr>
          <p:nvPr/>
        </p:nvPicPr>
        <p:blipFill>
          <a:blip r:embed="rId2">
            <a:extLst/>
          </a:blip>
          <a:srcRect l="6539" t="0" r="6539" b="14998"/>
          <a:stretch>
            <a:fillRect/>
          </a:stretch>
        </p:blipFill>
        <p:spPr>
          <a:xfrm>
            <a:off x="3369785" y="4018954"/>
            <a:ext cx="4415632" cy="5678290"/>
          </a:xfrm>
          <a:prstGeom prst="rect">
            <a:avLst/>
          </a:prstGeom>
          <a:ln w="12700">
            <a:miter lim="400000"/>
          </a:ln>
          <a:effectLst>
            <a:reflection blurRad="0" stA="50000" stPos="0" endA="0" endPos="40000" dist="0" dir="5400000" fadeDir="5400000" sx="100000" sy="-100000" kx="0" ky="0" algn="bl" rotWithShape="0"/>
          </a:effectLst>
        </p:spPr>
      </p:pic>
      <p:pic>
        <p:nvPicPr>
          <p:cNvPr id="298" name="kubernetes-up-running.jpg" descr="kubernetes-up-running.jpg"/>
          <p:cNvPicPr>
            <a:picLocks noChangeAspect="1"/>
          </p:cNvPicPr>
          <p:nvPr/>
        </p:nvPicPr>
        <p:blipFill>
          <a:blip r:embed="rId3">
            <a:extLst/>
          </a:blip>
          <a:stretch>
            <a:fillRect/>
          </a:stretch>
        </p:blipFill>
        <p:spPr>
          <a:xfrm>
            <a:off x="9984184" y="3961346"/>
            <a:ext cx="4415632" cy="5793309"/>
          </a:xfrm>
          <a:prstGeom prst="rect">
            <a:avLst/>
          </a:prstGeom>
          <a:ln w="12700">
            <a:miter lim="400000"/>
          </a:ln>
          <a:effectLst>
            <a:reflection blurRad="0" stA="50000" stPos="0" endA="0" endPos="40000" dist="0" dir="5400000" fadeDir="5400000" sx="100000" sy="-100000" kx="0" ky="0" algn="bl" rotWithShape="0"/>
          </a:effectLst>
        </p:spPr>
      </p:pic>
      <p:pic>
        <p:nvPicPr>
          <p:cNvPr id="299" name="Screen Shot 2018-09-19 at 11.41.40.png" descr="Screen Shot 2018-09-19 at 11.41.40.png"/>
          <p:cNvPicPr>
            <a:picLocks noChangeAspect="1"/>
          </p:cNvPicPr>
          <p:nvPr/>
        </p:nvPicPr>
        <p:blipFill>
          <a:blip r:embed="rId4">
            <a:extLst/>
          </a:blip>
          <a:srcRect l="0" t="0" r="1446" b="0"/>
          <a:stretch>
            <a:fillRect/>
          </a:stretch>
        </p:blipFill>
        <p:spPr>
          <a:xfrm>
            <a:off x="16604933" y="4076898"/>
            <a:ext cx="4402996" cy="5562260"/>
          </a:xfrm>
          <a:prstGeom prst="rect">
            <a:avLst/>
          </a:prstGeom>
          <a:ln w="12700">
            <a:solidFill>
              <a:srgbClr val="F3F7F5"/>
            </a:solidFill>
            <a:miter lim="400000"/>
          </a:ln>
          <a:effectLst>
            <a:reflection blurRad="0" stA="50000" stPos="0" endA="0" endPos="40000" dist="0" dir="5400000" fadeDir="5400000" sx="100000" sy="-100000" kx="0" ky="0" algn="bl" rotWithShape="0"/>
          </a:effectLst>
        </p:spPr>
      </p:pic>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BACKUP"/>
          <p:cNvSpPr txBo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spcBef>
                <a:spcPts val="5900"/>
              </a:spcBef>
              <a:defRPr b="0" sz="10000">
                <a:latin typeface="Helvetica Neue Thin"/>
                <a:ea typeface="Helvetica Neue Thin"/>
                <a:cs typeface="Helvetica Neue Thin"/>
                <a:sym typeface="Helvetica Neue Thin"/>
              </a:defRPr>
            </a:lvl1pPr>
          </a:lstStyle>
          <a:p>
            <a:pPr>
              <a:defRPr>
                <a:latin typeface="Helvetica Neue"/>
                <a:ea typeface="Helvetica Neue"/>
                <a:cs typeface="Helvetica Neue"/>
                <a:sym typeface="Helvetica Neue"/>
              </a:defRPr>
            </a:pPr>
            <a:r>
              <a:rPr>
                <a:latin typeface="Helvetica Neue Thin"/>
                <a:ea typeface="Helvetica Neue Thin"/>
                <a:cs typeface="Helvetica Neue Thin"/>
                <a:sym typeface="Helvetica Neue Thin"/>
              </a:rPr>
              <a:t>BACKUP</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Logging"/>
          <p:cNvSpPr txBox="1"/>
          <p:nvPr>
            <p:ph type="body" idx="1"/>
          </p:nvPr>
        </p:nvSpPr>
        <p:spPr>
          <a:prstGeom prst="rect">
            <a:avLst/>
          </a:prstGeom>
        </p:spPr>
        <p:txBody>
          <a:bodyPr/>
          <a:lstStyle>
            <a:lvl1pPr marL="0" indent="0" algn="ctr">
              <a:buSzTx/>
              <a:buNone/>
              <a:defRPr sz="10000">
                <a:latin typeface="Helvetica Neue Thin"/>
                <a:ea typeface="Helvetica Neue Thin"/>
                <a:cs typeface="Helvetica Neue Thin"/>
                <a:sym typeface="Helvetica Neue Thin"/>
              </a:defRPr>
            </a:lvl1pPr>
          </a:lstStyle>
          <a:p>
            <a:pPr>
              <a:defRPr>
                <a:latin typeface="Helvetica Neue"/>
                <a:ea typeface="Helvetica Neue"/>
                <a:cs typeface="Helvetica Neue"/>
                <a:sym typeface="Helvetica Neue"/>
              </a:defRPr>
            </a:pPr>
            <a:r>
              <a:rPr>
                <a:latin typeface="Helvetica Neue Thin"/>
                <a:ea typeface="Helvetica Neue Thin"/>
                <a:cs typeface="Helvetica Neue Thin"/>
                <a:sym typeface="Helvetica Neue Thin"/>
              </a:rPr>
              <a:t>Logging</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Docker output"/>
          <p:cNvSpPr txBox="1"/>
          <p:nvPr>
            <p:ph type="title"/>
          </p:nvPr>
        </p:nvSpPr>
        <p:spPr>
          <a:prstGeom prst="rect">
            <a:avLst/>
          </a:prstGeom>
        </p:spPr>
        <p:txBody>
          <a:bodyPr/>
          <a:lstStyle/>
          <a:p>
            <a:pPr/>
            <a:r>
              <a:t>Docker output</a:t>
            </a:r>
          </a:p>
        </p:txBody>
      </p:sp>
      <p:grpSp>
        <p:nvGrpSpPr>
          <p:cNvPr id="308" name="Screen Shot 2018-09-19 at 09.34.18.png"/>
          <p:cNvGrpSpPr/>
          <p:nvPr/>
        </p:nvGrpSpPr>
        <p:grpSpPr>
          <a:xfrm>
            <a:off x="615784" y="4823188"/>
            <a:ext cx="23152432" cy="5949224"/>
            <a:chOff x="0" y="0"/>
            <a:chExt cx="23152431" cy="5949222"/>
          </a:xfrm>
        </p:grpSpPr>
        <p:pic>
          <p:nvPicPr>
            <p:cNvPr id="307" name="Screen Shot 2018-09-19 at 09.34.18.png" descr="Screen Shot 2018-09-19 at 09.34.18.png"/>
            <p:cNvPicPr>
              <a:picLocks noChangeAspect="1"/>
            </p:cNvPicPr>
            <p:nvPr/>
          </p:nvPicPr>
          <p:blipFill>
            <a:blip r:embed="rId2">
              <a:extLst/>
            </a:blip>
            <a:stretch>
              <a:fillRect/>
            </a:stretch>
          </p:blipFill>
          <p:spPr>
            <a:xfrm>
              <a:off x="215900" y="139700"/>
              <a:ext cx="22720632" cy="5390423"/>
            </a:xfrm>
            <a:prstGeom prst="rect">
              <a:avLst/>
            </a:prstGeom>
            <a:ln>
              <a:noFill/>
            </a:ln>
            <a:effectLst/>
          </p:spPr>
        </p:pic>
        <p:pic>
          <p:nvPicPr>
            <p:cNvPr id="306" name="Screen Shot 2018-09-19 at 09.34.18.png" descr="Screen Shot 2018-09-19 at 09.34.18.png"/>
            <p:cNvPicPr>
              <a:picLocks noChangeAspect="0"/>
            </p:cNvPicPr>
            <p:nvPr/>
          </p:nvPicPr>
          <p:blipFill>
            <a:blip r:embed="rId3">
              <a:extLst/>
            </a:blip>
            <a:stretch>
              <a:fillRect/>
            </a:stretch>
          </p:blipFill>
          <p:spPr>
            <a:xfrm>
              <a:off x="0" y="0"/>
              <a:ext cx="23152432" cy="5949223"/>
            </a:xfrm>
            <a:prstGeom prst="rect">
              <a:avLst/>
            </a:prstGeom>
            <a:effectLst/>
          </p:spPr>
        </p:pic>
      </p:gr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OpenNMS Horizon Logs"/>
          <p:cNvSpPr txBox="1"/>
          <p:nvPr>
            <p:ph type="title"/>
          </p:nvPr>
        </p:nvSpPr>
        <p:spPr>
          <a:prstGeom prst="rect">
            <a:avLst/>
          </a:prstGeom>
        </p:spPr>
        <p:txBody>
          <a:bodyPr/>
          <a:lstStyle/>
          <a:p>
            <a:pPr/>
            <a:r>
              <a:t>OpenNMS Horizon Logs</a:t>
            </a:r>
          </a:p>
        </p:txBody>
      </p:sp>
      <p:sp>
        <p:nvSpPr>
          <p:cNvPr id="311" name="https://wiki.opennms.org/wiki/Sending_OpenNMS_Logs_to_Graylog"/>
          <p:cNvSpPr txBox="1"/>
          <p:nvPr/>
        </p:nvSpPr>
        <p:spPr>
          <a:xfrm>
            <a:off x="11727542" y="12989570"/>
            <a:ext cx="12442318"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https://wiki.opennms.org/wiki/Sending_OpenNMS_Logs_to_Graylog</a:t>
            </a:r>
          </a:p>
        </p:txBody>
      </p:sp>
      <p:grpSp>
        <p:nvGrpSpPr>
          <p:cNvPr id="314" name="Screen Shot 2018-09-18 at 23.59.21.png"/>
          <p:cNvGrpSpPr/>
          <p:nvPr/>
        </p:nvGrpSpPr>
        <p:grpSpPr>
          <a:xfrm>
            <a:off x="608193" y="4412942"/>
            <a:ext cx="23167614" cy="6769716"/>
            <a:chOff x="0" y="0"/>
            <a:chExt cx="23167613" cy="6769715"/>
          </a:xfrm>
        </p:grpSpPr>
        <p:pic>
          <p:nvPicPr>
            <p:cNvPr id="313" name="Screen Shot 2018-09-18 at 23.59.21.png" descr="Screen Shot 2018-09-18 at 23.59.21.png"/>
            <p:cNvPicPr>
              <a:picLocks noChangeAspect="1"/>
            </p:cNvPicPr>
            <p:nvPr/>
          </p:nvPicPr>
          <p:blipFill>
            <a:blip r:embed="rId2">
              <a:extLst/>
            </a:blip>
            <a:stretch>
              <a:fillRect/>
            </a:stretch>
          </p:blipFill>
          <p:spPr>
            <a:xfrm>
              <a:off x="215900" y="139700"/>
              <a:ext cx="22735814" cy="6210916"/>
            </a:xfrm>
            <a:prstGeom prst="rect">
              <a:avLst/>
            </a:prstGeom>
            <a:ln>
              <a:noFill/>
            </a:ln>
            <a:effectLst/>
          </p:spPr>
        </p:pic>
        <p:pic>
          <p:nvPicPr>
            <p:cNvPr id="312" name="Screen Shot 2018-09-18 at 23.59.21.png" descr="Screen Shot 2018-09-18 at 23.59.21.png"/>
            <p:cNvPicPr>
              <a:picLocks noChangeAspect="0"/>
            </p:cNvPicPr>
            <p:nvPr/>
          </p:nvPicPr>
          <p:blipFill>
            <a:blip r:embed="rId3">
              <a:extLst/>
            </a:blip>
            <a:stretch>
              <a:fillRect/>
            </a:stretch>
          </p:blipFill>
          <p:spPr>
            <a:xfrm>
              <a:off x="0" y="0"/>
              <a:ext cx="23167614" cy="6769716"/>
            </a:xfrm>
            <a:prstGeom prst="rect">
              <a:avLst/>
            </a:prstGeom>
            <a:effectLst/>
          </p:spPr>
        </p:pic>
      </p:gr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Poor Mans Container Service"/>
          <p:cNvSpPr txBox="1"/>
          <p:nvPr>
            <p:ph type="title"/>
          </p:nvPr>
        </p:nvSpPr>
        <p:spPr>
          <a:prstGeom prst="rect">
            <a:avLst/>
          </a:prstGeom>
        </p:spPr>
        <p:txBody>
          <a:bodyPr/>
          <a:lstStyle/>
          <a:p>
            <a:pPr/>
            <a:r>
              <a:t>Poor Mans Container Service</a:t>
            </a:r>
          </a:p>
        </p:txBody>
      </p:sp>
      <p:grpSp>
        <p:nvGrpSpPr>
          <p:cNvPr id="319" name="Screen Shot 2018-09-19 at 00.05.06.png"/>
          <p:cNvGrpSpPr/>
          <p:nvPr/>
        </p:nvGrpSpPr>
        <p:grpSpPr>
          <a:xfrm>
            <a:off x="4684662" y="2974953"/>
            <a:ext cx="15014676" cy="8836564"/>
            <a:chOff x="0" y="0"/>
            <a:chExt cx="15014674" cy="8836562"/>
          </a:xfrm>
        </p:grpSpPr>
        <p:pic>
          <p:nvPicPr>
            <p:cNvPr id="318" name="Screen Shot 2018-09-19 at 00.05.06.png" descr="Screen Shot 2018-09-19 at 00.05.06.png"/>
            <p:cNvPicPr>
              <a:picLocks noChangeAspect="1"/>
            </p:cNvPicPr>
            <p:nvPr/>
          </p:nvPicPr>
          <p:blipFill>
            <a:blip r:embed="rId2">
              <a:extLst/>
            </a:blip>
            <a:stretch>
              <a:fillRect/>
            </a:stretch>
          </p:blipFill>
          <p:spPr>
            <a:xfrm>
              <a:off x="215900" y="139700"/>
              <a:ext cx="14582875" cy="8277763"/>
            </a:xfrm>
            <a:prstGeom prst="rect">
              <a:avLst/>
            </a:prstGeom>
            <a:ln>
              <a:noFill/>
            </a:ln>
            <a:effectLst/>
          </p:spPr>
        </p:pic>
        <p:pic>
          <p:nvPicPr>
            <p:cNvPr id="317" name="Screen Shot 2018-09-19 at 00.05.06.png" descr="Screen Shot 2018-09-19 at 00.05.06.png"/>
            <p:cNvPicPr>
              <a:picLocks noChangeAspect="0"/>
            </p:cNvPicPr>
            <p:nvPr/>
          </p:nvPicPr>
          <p:blipFill>
            <a:blip r:embed="rId3">
              <a:extLst/>
            </a:blip>
            <a:stretch>
              <a:fillRect/>
            </a:stretch>
          </p:blipFill>
          <p:spPr>
            <a:xfrm>
              <a:off x="0" y="0"/>
              <a:ext cx="15014675" cy="8836563"/>
            </a:xfrm>
            <a:prstGeom prst="rect">
              <a:avLst/>
            </a:prstGeom>
            <a:effectLst/>
          </p:spPr>
        </p:pic>
      </p:grpSp>
      <p:sp>
        <p:nvSpPr>
          <p:cNvPr id="320" name="systemctl [start | stop] docker-compose@&lt;myApplication&gt;"/>
          <p:cNvSpPr txBox="1"/>
          <p:nvPr/>
        </p:nvSpPr>
        <p:spPr>
          <a:xfrm>
            <a:off x="2284251" y="12144870"/>
            <a:ext cx="19815498" cy="800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4700">
                <a:latin typeface="Roboto Mono for Powerline"/>
                <a:ea typeface="Roboto Mono for Powerline"/>
                <a:cs typeface="Roboto Mono for Powerline"/>
                <a:sym typeface="Roboto Mono for Powerline"/>
              </a:defRPr>
            </a:lvl1pPr>
          </a:lstStyle>
          <a:p>
            <a:pPr/>
            <a:r>
              <a:t>systemctl [start | stop] docker-compose@&lt;myApplication&gt;</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Containers and Performance"/>
          <p:cNvSpPr txBox="1"/>
          <p:nvPr>
            <p:ph type="title"/>
          </p:nvPr>
        </p:nvSpPr>
        <p:spPr>
          <a:prstGeom prst="rect">
            <a:avLst/>
          </a:prstGeom>
        </p:spPr>
        <p:txBody>
          <a:bodyPr/>
          <a:lstStyle/>
          <a:p>
            <a:pPr/>
            <a:r>
              <a:t>Containers and Performance</a:t>
            </a:r>
          </a:p>
        </p:txBody>
      </p:sp>
      <p:sp>
        <p:nvSpPr>
          <p:cNvPr id="323" name="IBM Research Report  An Updated Performance Comparison of Virtual Machines and Linux Containers…"/>
          <p:cNvSpPr txBox="1"/>
          <p:nvPr>
            <p:ph type="body" idx="1"/>
          </p:nvPr>
        </p:nvSpPr>
        <p:spPr>
          <a:prstGeom prst="rect">
            <a:avLst/>
          </a:prstGeom>
        </p:spPr>
        <p:txBody>
          <a:bodyPr/>
          <a:lstStyle/>
          <a:p>
            <a:pPr marL="469900" indent="-469900" defTabSz="610870">
              <a:spcBef>
                <a:spcPts val="4300"/>
              </a:spcBef>
              <a:defRPr sz="4736">
                <a:latin typeface="Helvetica Neue Light"/>
                <a:ea typeface="Helvetica Neue Light"/>
                <a:cs typeface="Helvetica Neue Light"/>
                <a:sym typeface="Helvetica Neue Light"/>
              </a:defRPr>
            </a:pPr>
          </a:p>
          <a:p>
            <a:pPr marL="0" indent="0" defTabSz="610870">
              <a:spcBef>
                <a:spcPts val="4300"/>
              </a:spcBef>
              <a:buSzTx/>
              <a:buNone/>
              <a:defRPr sz="4736">
                <a:latin typeface="Helvetica Neue Light"/>
                <a:ea typeface="Helvetica Neue Light"/>
                <a:cs typeface="Helvetica Neue Light"/>
                <a:sym typeface="Helvetica Neue Light"/>
              </a:defRPr>
            </a:pPr>
            <a:r>
              <a:rPr u="sng">
                <a:hlinkClick r:id="rId2" invalidUrl="" action="" tgtFrame="" tooltip="" history="1" highlightClick="0" endSnd="0"/>
              </a:rPr>
              <a:t>IBM Research Report </a:t>
            </a:r>
            <a:br>
              <a:rPr u="sng"/>
            </a:br>
            <a:r>
              <a:rPr u="sng">
                <a:hlinkClick r:id="rId2" invalidUrl="" action="" tgtFrame="" tooltip="" history="1" highlightClick="0" endSnd="0"/>
              </a:rPr>
              <a:t>An Updated Performance Comparison of Virtual Machines and Linux Containers</a:t>
            </a:r>
          </a:p>
          <a:p>
            <a:pPr marL="0" indent="0" defTabSz="610870">
              <a:spcBef>
                <a:spcPts val="4300"/>
              </a:spcBef>
              <a:buSzTx/>
              <a:buNone/>
              <a:defRPr sz="4736">
                <a:latin typeface="Helvetica Neue Light"/>
                <a:ea typeface="Helvetica Neue Light"/>
                <a:cs typeface="Helvetica Neue Light"/>
                <a:sym typeface="Helvetica Neue Light"/>
              </a:defRPr>
            </a:pPr>
            <a:r>
              <a:t>"Although containers themselves have almost no overhead, Docker is not without performance gotchas. Docker volumes have noticeably better performance than files stored in AUFS. Docker’s NAT also introduces overhead for workloads with high packet rates. These features represent a tradeoff between ease of management and performance and should be considered on a case-by-case basis."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VM vs. Containers"/>
          <p:cNvSpPr txBox="1"/>
          <p:nvPr>
            <p:ph type="title"/>
          </p:nvPr>
        </p:nvSpPr>
        <p:spPr>
          <a:prstGeom prst="rect">
            <a:avLst/>
          </a:prstGeom>
        </p:spPr>
        <p:txBody>
          <a:bodyPr/>
          <a:lstStyle/>
          <a:p>
            <a:pPr/>
            <a:r>
              <a:t>VM vs. Containers</a:t>
            </a:r>
          </a:p>
        </p:txBody>
      </p:sp>
      <p:pic>
        <p:nvPicPr>
          <p:cNvPr id="146" name="Image" descr="Image"/>
          <p:cNvPicPr>
            <a:picLocks noChangeAspect="1"/>
          </p:cNvPicPr>
          <p:nvPr/>
        </p:nvPicPr>
        <p:blipFill>
          <a:blip r:embed="rId2">
            <a:extLst/>
          </a:blip>
          <a:stretch>
            <a:fillRect/>
          </a:stretch>
        </p:blipFill>
        <p:spPr>
          <a:xfrm>
            <a:off x="13337806" y="3337121"/>
            <a:ext cx="9418393" cy="9279020"/>
          </a:xfrm>
          <a:prstGeom prst="rect">
            <a:avLst/>
          </a:prstGeom>
          <a:ln w="12700">
            <a:miter lim="400000"/>
          </a:ln>
        </p:spPr>
      </p:pic>
      <p:pic>
        <p:nvPicPr>
          <p:cNvPr id="147" name="Image" descr="Image"/>
          <p:cNvPicPr>
            <a:picLocks noChangeAspect="1"/>
          </p:cNvPicPr>
          <p:nvPr/>
        </p:nvPicPr>
        <p:blipFill>
          <a:blip r:embed="rId3">
            <a:extLst/>
          </a:blip>
          <a:stretch>
            <a:fillRect/>
          </a:stretch>
        </p:blipFill>
        <p:spPr>
          <a:xfrm>
            <a:off x="1594027" y="3337121"/>
            <a:ext cx="9471846" cy="927902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Why Docker?"/>
          <p:cNvSpPr txBox="1"/>
          <p:nvPr>
            <p:ph type="title"/>
          </p:nvPr>
        </p:nvSpPr>
        <p:spPr>
          <a:prstGeom prst="rect">
            <a:avLst/>
          </a:prstGeom>
        </p:spPr>
        <p:txBody>
          <a:bodyPr/>
          <a:lstStyle/>
          <a:p>
            <a:pPr/>
            <a:r>
              <a:t>Why Docker?</a:t>
            </a:r>
          </a:p>
        </p:txBody>
      </p:sp>
      <p:sp>
        <p:nvSpPr>
          <p:cNvPr id="150" name="It was the first ecosystem which provided the full package…"/>
          <p:cNvSpPr txBox="1"/>
          <p:nvPr>
            <p:ph type="body" idx="1"/>
          </p:nvPr>
        </p:nvSpPr>
        <p:spPr>
          <a:prstGeom prst="rect">
            <a:avLst/>
          </a:prstGeom>
        </p:spPr>
        <p:txBody>
          <a:bodyPr/>
          <a:lstStyle/>
          <a:p>
            <a:pPr marL="0" indent="0" defTabSz="660400">
              <a:spcBef>
                <a:spcPts val="4700"/>
              </a:spcBef>
              <a:buSzTx/>
              <a:buNone/>
              <a:defRPr sz="5120">
                <a:latin typeface="Helvetica Neue Thin"/>
                <a:ea typeface="Helvetica Neue Thin"/>
                <a:cs typeface="Helvetica Neue Thin"/>
                <a:sym typeface="Helvetica Neue Thin"/>
              </a:defRPr>
            </a:pPr>
            <a:r>
              <a:t>It was the first ecosystem which provided the full package</a:t>
            </a:r>
          </a:p>
          <a:p>
            <a:pPr marL="508000" indent="-508000" defTabSz="660400">
              <a:spcBef>
                <a:spcPts val="4700"/>
              </a:spcBef>
              <a:defRPr sz="5120">
                <a:latin typeface="Helvetica Neue Thin"/>
                <a:ea typeface="Helvetica Neue Thin"/>
                <a:cs typeface="Helvetica Neue Thin"/>
                <a:sym typeface="Helvetica Neue Thin"/>
              </a:defRPr>
            </a:pPr>
            <a:r>
              <a:t>Image management</a:t>
            </a:r>
          </a:p>
          <a:p>
            <a:pPr marL="508000" indent="-508000" defTabSz="660400">
              <a:spcBef>
                <a:spcPts val="4700"/>
              </a:spcBef>
              <a:defRPr sz="5120">
                <a:latin typeface="Helvetica Neue Thin"/>
                <a:ea typeface="Helvetica Neue Thin"/>
                <a:cs typeface="Helvetica Neue Thin"/>
                <a:sym typeface="Helvetica Neue Thin"/>
              </a:defRPr>
            </a:pPr>
            <a:r>
              <a:t>Resource-, File System-, Network-Isolation</a:t>
            </a:r>
          </a:p>
          <a:p>
            <a:pPr marL="508000" indent="-508000" defTabSz="660400">
              <a:spcBef>
                <a:spcPts val="4700"/>
              </a:spcBef>
              <a:defRPr sz="5120">
                <a:latin typeface="Helvetica Neue Thin"/>
                <a:ea typeface="Helvetica Neue Thin"/>
                <a:cs typeface="Helvetica Neue Thin"/>
                <a:sym typeface="Helvetica Neue Thin"/>
              </a:defRPr>
            </a:pPr>
            <a:r>
              <a:t>Change Management</a:t>
            </a:r>
          </a:p>
          <a:p>
            <a:pPr marL="508000" indent="-508000" defTabSz="660400">
              <a:spcBef>
                <a:spcPts val="4700"/>
              </a:spcBef>
              <a:defRPr sz="5120">
                <a:latin typeface="Helvetica Neue Thin"/>
                <a:ea typeface="Helvetica Neue Thin"/>
                <a:cs typeface="Helvetica Neue Thin"/>
                <a:sym typeface="Helvetica Neue Thin"/>
              </a:defRPr>
            </a:pPr>
            <a:r>
              <a:t>Sharing</a:t>
            </a:r>
          </a:p>
          <a:p>
            <a:pPr marL="508000" indent="-508000" defTabSz="660400">
              <a:spcBef>
                <a:spcPts val="4700"/>
              </a:spcBef>
              <a:defRPr sz="5120">
                <a:latin typeface="Helvetica Neue Thin"/>
                <a:ea typeface="Helvetica Neue Thin"/>
                <a:cs typeface="Helvetica Neue Thin"/>
                <a:sym typeface="Helvetica Neue Thin"/>
              </a:defRPr>
            </a:pPr>
            <a:r>
              <a:t>Process Management</a:t>
            </a:r>
          </a:p>
          <a:p>
            <a:pPr marL="508000" indent="-508000" defTabSz="660400">
              <a:spcBef>
                <a:spcPts val="4700"/>
              </a:spcBef>
              <a:defRPr sz="5120">
                <a:latin typeface="Helvetica Neue Thin"/>
                <a:ea typeface="Helvetica Neue Thin"/>
                <a:cs typeface="Helvetica Neue Thin"/>
                <a:sym typeface="Helvetica Neue Thin"/>
              </a:defRPr>
            </a:pPr>
            <a:r>
              <a:t>Service Discovery</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There are others"/>
          <p:cNvSpPr txBox="1"/>
          <p:nvPr>
            <p:ph type="title"/>
          </p:nvPr>
        </p:nvSpPr>
        <p:spPr>
          <a:prstGeom prst="rect">
            <a:avLst/>
          </a:prstGeom>
        </p:spPr>
        <p:txBody>
          <a:bodyPr/>
          <a:lstStyle/>
          <a:p>
            <a:pPr/>
            <a:r>
              <a:t>There are others</a:t>
            </a:r>
          </a:p>
        </p:txBody>
      </p:sp>
      <p:sp>
        <p:nvSpPr>
          <p:cNvPr id="153" name="rkt…"/>
          <p:cNvSpPr txBox="1"/>
          <p:nvPr>
            <p:ph type="body" idx="1"/>
          </p:nvPr>
        </p:nvSpPr>
        <p:spPr>
          <a:prstGeom prst="rect">
            <a:avLst/>
          </a:prstGeom>
        </p:spPr>
        <p:txBody>
          <a:bodyPr/>
          <a:lstStyle/>
          <a:p>
            <a:pPr>
              <a:defRPr sz="6400">
                <a:latin typeface="Helvetica Neue Thin"/>
                <a:ea typeface="Helvetica Neue Thin"/>
                <a:cs typeface="Helvetica Neue Thin"/>
                <a:sym typeface="Helvetica Neue Thin"/>
              </a:defRPr>
            </a:pPr>
            <a:r>
              <a:t>rkt</a:t>
            </a:r>
          </a:p>
          <a:p>
            <a:pPr>
              <a:defRPr sz="6400">
                <a:latin typeface="Helvetica Neue Thin"/>
                <a:ea typeface="Helvetica Neue Thin"/>
                <a:cs typeface="Helvetica Neue Thin"/>
                <a:sym typeface="Helvetica Neue Thin"/>
              </a:defRPr>
            </a:pPr>
            <a:r>
              <a:t>LXC/LXD</a:t>
            </a:r>
          </a:p>
          <a:p>
            <a:pPr>
              <a:defRPr sz="6400">
                <a:latin typeface="Helvetica Neue Thin"/>
                <a:ea typeface="Helvetica Neue Thin"/>
                <a:cs typeface="Helvetica Neue Thin"/>
                <a:sym typeface="Helvetica Neue Thin"/>
              </a:defRPr>
            </a:pPr>
            <a:r>
              <a:t>… probably more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You can see a Container Image as a static linked binary."/>
          <p:cNvSpPr txBox="1"/>
          <p:nvPr>
            <p:ph type="body" sz="half" idx="1"/>
          </p:nvPr>
        </p:nvSpPr>
        <p:spPr>
          <a:prstGeom prst="rect">
            <a:avLst/>
          </a:prstGeom>
        </p:spPr>
        <p:txBody>
          <a:bodyPr/>
          <a:lstStyle/>
          <a:p>
            <a:pPr marL="0" indent="0" algn="ctr">
              <a:buSzTx/>
              <a:buNone/>
              <a:defRPr sz="8400">
                <a:latin typeface="Helvetica Neue Thin"/>
                <a:ea typeface="Helvetica Neue Thin"/>
                <a:cs typeface="Helvetica Neue Thin"/>
                <a:sym typeface="Helvetica Neue Thin"/>
              </a:defRPr>
            </a:pPr>
            <a:r>
              <a:t>You can see a </a:t>
            </a:r>
            <a:r>
              <a:rPr>
                <a:latin typeface="Helvetica Neue"/>
                <a:ea typeface="Helvetica Neue"/>
                <a:cs typeface="Helvetica Neue"/>
                <a:sym typeface="Helvetica Neue"/>
              </a:rPr>
              <a:t>Container Image</a:t>
            </a:r>
            <a:r>
              <a:t> as a </a:t>
            </a:r>
            <a:r>
              <a:rPr>
                <a:latin typeface="Helvetica Neue"/>
                <a:ea typeface="Helvetica Neue"/>
                <a:cs typeface="Helvetica Neue"/>
                <a:sym typeface="Helvetica Neue"/>
              </a:rPr>
              <a:t>static</a:t>
            </a:r>
            <a:r>
              <a:t> </a:t>
            </a:r>
            <a:r>
              <a:rPr>
                <a:latin typeface="Helvetica Neue"/>
                <a:ea typeface="Helvetica Neue"/>
                <a:cs typeface="Helvetica Neue"/>
                <a:sym typeface="Helvetica Neue"/>
              </a:rPr>
              <a:t>linked binary</a:t>
            </a:r>
            <a:r>
              <a:t>.</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Configuration Patterns"/>
          <p:cNvSpPr txBox="1"/>
          <p:nvPr>
            <p:ph type="title"/>
          </p:nvPr>
        </p:nvSpPr>
        <p:spPr>
          <a:prstGeom prst="rect">
            <a:avLst/>
          </a:prstGeom>
        </p:spPr>
        <p:txBody>
          <a:bodyPr/>
          <a:lstStyle/>
          <a:p>
            <a:pPr/>
            <a:r>
              <a:t>Configuration Patterns</a:t>
            </a:r>
          </a:p>
        </p:txBody>
      </p:sp>
      <p:sp>
        <p:nvSpPr>
          <p:cNvPr id="158" name="Injected as environment variables…"/>
          <p:cNvSpPr txBox="1"/>
          <p:nvPr>
            <p:ph type="body" idx="1"/>
          </p:nvPr>
        </p:nvSpPr>
        <p:spPr>
          <a:prstGeom prst="rect">
            <a:avLst/>
          </a:prstGeom>
        </p:spPr>
        <p:txBody>
          <a:bodyPr/>
          <a:lstStyle/>
          <a:p>
            <a:pPr>
              <a:defRPr sz="6400">
                <a:latin typeface="Helvetica Neue Thin"/>
                <a:ea typeface="Helvetica Neue Thin"/>
                <a:cs typeface="Helvetica Neue Thin"/>
                <a:sym typeface="Helvetica Neue Thin"/>
              </a:defRPr>
            </a:pPr>
            <a:r>
              <a:t>Injected as </a:t>
            </a:r>
            <a:r>
              <a:rPr>
                <a:latin typeface="Helvetica Neue"/>
                <a:ea typeface="Helvetica Neue"/>
                <a:cs typeface="Helvetica Neue"/>
                <a:sym typeface="Helvetica Neue"/>
              </a:rPr>
              <a:t>environment</a:t>
            </a:r>
            <a:r>
              <a:t> variables</a:t>
            </a:r>
          </a:p>
          <a:p>
            <a:pPr>
              <a:defRPr sz="6400">
                <a:latin typeface="Helvetica Neue Thin"/>
                <a:ea typeface="Helvetica Neue Thin"/>
                <a:cs typeface="Helvetica Neue Thin"/>
                <a:sym typeface="Helvetica Neue Thin"/>
              </a:defRPr>
            </a:pPr>
            <a:r>
              <a:t>Injected as </a:t>
            </a:r>
            <a:r>
              <a:rPr>
                <a:latin typeface="Helvetica Neue"/>
                <a:ea typeface="Helvetica Neue"/>
                <a:cs typeface="Helvetica Neue"/>
                <a:sym typeface="Helvetica Neue"/>
              </a:rPr>
              <a:t>file</a:t>
            </a:r>
          </a:p>
          <a:p>
            <a:pPr>
              <a:defRPr sz="6400">
                <a:latin typeface="Helvetica Neue Thin"/>
                <a:ea typeface="Helvetica Neue Thin"/>
                <a:cs typeface="Helvetica Neue Thin"/>
                <a:sym typeface="Helvetica Neue Thin"/>
              </a:defRPr>
            </a:pPr>
            <a:r>
              <a:t>You can </a:t>
            </a:r>
            <a:r>
              <a:rPr>
                <a:latin typeface="Helvetica Neue"/>
                <a:ea typeface="Helvetica Neue"/>
                <a:cs typeface="Helvetica Neue"/>
                <a:sym typeface="Helvetica Neue"/>
              </a:rPr>
              <a:t>bake</a:t>
            </a:r>
            <a:r>
              <a:t> it in your container</a:t>
            </a:r>
          </a:p>
          <a:p>
            <a:pPr>
              <a:defRPr sz="6400">
                <a:latin typeface="Helvetica Neue Thin"/>
                <a:ea typeface="Helvetica Neue Thin"/>
                <a:cs typeface="Helvetica Neue Thin"/>
                <a:sym typeface="Helvetica Neue Thin"/>
              </a:defRPr>
            </a:pPr>
            <a:r>
              <a:t>Secrets -&gt; as </a:t>
            </a:r>
            <a:r>
              <a:rPr>
                <a:latin typeface="Helvetica Neue"/>
                <a:ea typeface="Helvetica Neue"/>
                <a:cs typeface="Helvetica Neue"/>
                <a:sym typeface="Helvetica Neue"/>
              </a:rPr>
              <a:t>volume mount</a:t>
            </a:r>
            <a:r>
              <a:t> or </a:t>
            </a:r>
            <a:r>
              <a:rPr>
                <a:latin typeface="Helvetica Neue"/>
                <a:ea typeface="Helvetica Neue"/>
                <a:cs typeface="Helvetica Neue"/>
                <a:sym typeface="Helvetica Neue"/>
              </a:rPr>
              <a:t>environment variable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